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sldIdLst>
    <p:sldId id="256" r:id="rId2"/>
    <p:sldId id="27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280" r:id="rId15"/>
    <p:sldId id="281" r:id="rId16"/>
    <p:sldId id="312" r:id="rId17"/>
    <p:sldId id="313" r:id="rId18"/>
    <p:sldId id="314" r:id="rId19"/>
    <p:sldId id="324" r:id="rId20"/>
    <p:sldId id="282" r:id="rId21"/>
    <p:sldId id="323" r:id="rId22"/>
    <p:sldId id="292" r:id="rId23"/>
    <p:sldId id="315" r:id="rId24"/>
    <p:sldId id="284" r:id="rId25"/>
    <p:sldId id="295" r:id="rId26"/>
    <p:sldId id="320" r:id="rId27"/>
    <p:sldId id="321" r:id="rId28"/>
    <p:sldId id="322" r:id="rId29"/>
    <p:sldId id="319" r:id="rId30"/>
    <p:sldId id="318" r:id="rId31"/>
    <p:sldId id="316" r:id="rId32"/>
    <p:sldId id="325" r:id="rId33"/>
    <p:sldId id="299" r:id="rId34"/>
    <p:sldId id="27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CF4"/>
    <a:srgbClr val="D5EDF4"/>
    <a:srgbClr val="E9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6" autoAdjust="0"/>
    <p:restoredTop sz="94660"/>
  </p:normalViewPr>
  <p:slideViewPr>
    <p:cSldViewPr snapToGrid="0">
      <p:cViewPr>
        <p:scale>
          <a:sx n="80" d="100"/>
          <a:sy n="80" d="100"/>
        </p:scale>
        <p:origin x="-51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9A92-B8B4-EF40-B813-EE992033B5CD}" type="datetimeFigureOut">
              <a:rPr lang="en-US" smtClean="0"/>
              <a:t>29/01/2015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E575-BC9A-B349-8609-8F269102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1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9A92-B8B4-EF40-B813-EE992033B5CD}" type="datetimeFigureOut">
              <a:rPr lang="en-US" smtClean="0"/>
              <a:t>29/01/2015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E575-BC9A-B349-8609-8F269102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4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9A92-B8B4-EF40-B813-EE992033B5CD}" type="datetimeFigureOut">
              <a:rPr lang="en-US" smtClean="0"/>
              <a:t>29/01/2015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E575-BC9A-B349-8609-8F269102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9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9A92-B8B4-EF40-B813-EE992033B5CD}" type="datetimeFigureOut">
              <a:rPr lang="en-US" smtClean="0"/>
              <a:t>29/01/2015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E575-BC9A-B349-8609-8F269102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9A92-B8B4-EF40-B813-EE992033B5CD}" type="datetimeFigureOut">
              <a:rPr lang="en-US" smtClean="0"/>
              <a:t>29/01/2015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E575-BC9A-B349-8609-8F269102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3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9A92-B8B4-EF40-B813-EE992033B5CD}" type="datetimeFigureOut">
              <a:rPr lang="en-US" smtClean="0"/>
              <a:t>29/01/2015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E575-BC9A-B349-8609-8F269102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9A92-B8B4-EF40-B813-EE992033B5CD}" type="datetimeFigureOut">
              <a:rPr lang="en-US" smtClean="0"/>
              <a:t>29/01/2015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E575-BC9A-B349-8609-8F269102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9A92-B8B4-EF40-B813-EE992033B5CD}" type="datetimeFigureOut">
              <a:rPr lang="en-US" smtClean="0"/>
              <a:t>29/01/2015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E575-BC9A-B349-8609-8F269102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3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9A92-B8B4-EF40-B813-EE992033B5CD}" type="datetimeFigureOut">
              <a:rPr lang="en-US" smtClean="0"/>
              <a:t>29/01/2015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E575-BC9A-B349-8609-8F269102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9A92-B8B4-EF40-B813-EE992033B5CD}" type="datetimeFigureOut">
              <a:rPr lang="en-US" smtClean="0"/>
              <a:t>29/01/2015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E575-BC9A-B349-8609-8F269102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9A92-B8B4-EF40-B813-EE992033B5CD}" type="datetimeFigureOut">
              <a:rPr lang="en-US" smtClean="0"/>
              <a:t>29/01/2015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E575-BC9A-B349-8609-8F269102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9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9A92-B8B4-EF40-B813-EE992033B5CD}" type="datetimeFigureOut">
              <a:rPr lang="en-US" smtClean="0"/>
              <a:t>29/01/2015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CE575-BC9A-B349-8609-8F269102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4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5" Type="http://schemas.openxmlformats.org/officeDocument/2006/relationships/image" Target="../media/image92.emf"/><Relationship Id="rId6" Type="http://schemas.openxmlformats.org/officeDocument/2006/relationships/image" Target="../media/image93.emf"/><Relationship Id="rId7" Type="http://schemas.openxmlformats.org/officeDocument/2006/relationships/image" Target="../media/image94.emf"/><Relationship Id="rId8" Type="http://schemas.openxmlformats.org/officeDocument/2006/relationships/image" Target="../media/image9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4" Type="http://schemas.openxmlformats.org/officeDocument/2006/relationships/image" Target="../media/image98.emf"/><Relationship Id="rId5" Type="http://schemas.openxmlformats.org/officeDocument/2006/relationships/image" Target="../media/image99.emf"/><Relationship Id="rId6" Type="http://schemas.openxmlformats.org/officeDocument/2006/relationships/image" Target="../media/image10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4" Type="http://schemas.openxmlformats.org/officeDocument/2006/relationships/image" Target="../media/image103.emf"/><Relationship Id="rId5" Type="http://schemas.openxmlformats.org/officeDocument/2006/relationships/image" Target="../media/image104.emf"/><Relationship Id="rId6" Type="http://schemas.openxmlformats.org/officeDocument/2006/relationships/image" Target="../media/image105.emf"/><Relationship Id="rId7" Type="http://schemas.openxmlformats.org/officeDocument/2006/relationships/image" Target="../media/image106.emf"/><Relationship Id="rId8" Type="http://schemas.openxmlformats.org/officeDocument/2006/relationships/image" Target="../media/image107.emf"/><Relationship Id="rId9" Type="http://schemas.openxmlformats.org/officeDocument/2006/relationships/image" Target="../media/image108.emf"/><Relationship Id="rId10" Type="http://schemas.openxmlformats.org/officeDocument/2006/relationships/image" Target="../media/image109.emf"/><Relationship Id="rId11" Type="http://schemas.openxmlformats.org/officeDocument/2006/relationships/image" Target="../media/image1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4" Type="http://schemas.openxmlformats.org/officeDocument/2006/relationships/image" Target="../media/image109.emf"/><Relationship Id="rId5" Type="http://schemas.openxmlformats.org/officeDocument/2006/relationships/image" Target="../media/image113.emf"/><Relationship Id="rId6" Type="http://schemas.openxmlformats.org/officeDocument/2006/relationships/image" Target="../media/image114.emf"/><Relationship Id="rId7" Type="http://schemas.openxmlformats.org/officeDocument/2006/relationships/image" Target="../media/image115.emf"/><Relationship Id="rId8" Type="http://schemas.openxmlformats.org/officeDocument/2006/relationships/image" Target="../media/image116.emf"/><Relationship Id="rId9" Type="http://schemas.openxmlformats.org/officeDocument/2006/relationships/image" Target="../media/image117.emf"/><Relationship Id="rId10" Type="http://schemas.openxmlformats.org/officeDocument/2006/relationships/image" Target="../media/image1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4" Type="http://schemas.openxmlformats.org/officeDocument/2006/relationships/image" Target="../media/image121.emf"/><Relationship Id="rId5" Type="http://schemas.openxmlformats.org/officeDocument/2006/relationships/image" Target="../media/image122.emf"/><Relationship Id="rId6" Type="http://schemas.openxmlformats.org/officeDocument/2006/relationships/image" Target="../media/image123.emf"/><Relationship Id="rId7" Type="http://schemas.openxmlformats.org/officeDocument/2006/relationships/image" Target="../media/image124.emf"/><Relationship Id="rId8" Type="http://schemas.openxmlformats.org/officeDocument/2006/relationships/image" Target="../media/image125.emf"/><Relationship Id="rId9" Type="http://schemas.openxmlformats.org/officeDocument/2006/relationships/image" Target="../media/image126.emf"/><Relationship Id="rId10" Type="http://schemas.openxmlformats.org/officeDocument/2006/relationships/image" Target="../media/image12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emf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6.emf"/><Relationship Id="rId12" Type="http://schemas.openxmlformats.org/officeDocument/2006/relationships/image" Target="../media/image13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emf"/><Relationship Id="rId3" Type="http://schemas.openxmlformats.org/officeDocument/2006/relationships/image" Target="../media/image128.emf"/><Relationship Id="rId4" Type="http://schemas.openxmlformats.org/officeDocument/2006/relationships/image" Target="../media/image129.emf"/><Relationship Id="rId5" Type="http://schemas.openxmlformats.org/officeDocument/2006/relationships/image" Target="../media/image130.emf"/><Relationship Id="rId6" Type="http://schemas.openxmlformats.org/officeDocument/2006/relationships/image" Target="../media/image131.emf"/><Relationship Id="rId7" Type="http://schemas.openxmlformats.org/officeDocument/2006/relationships/image" Target="../media/image132.emf"/><Relationship Id="rId8" Type="http://schemas.openxmlformats.org/officeDocument/2006/relationships/image" Target="../media/image133.emf"/><Relationship Id="rId9" Type="http://schemas.openxmlformats.org/officeDocument/2006/relationships/image" Target="../media/image134.emf"/><Relationship Id="rId10" Type="http://schemas.openxmlformats.org/officeDocument/2006/relationships/image" Target="../media/image13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4" Type="http://schemas.openxmlformats.org/officeDocument/2006/relationships/image" Target="../media/image140.emf"/><Relationship Id="rId5" Type="http://schemas.openxmlformats.org/officeDocument/2006/relationships/image" Target="../media/image141.emf"/><Relationship Id="rId6" Type="http://schemas.openxmlformats.org/officeDocument/2006/relationships/image" Target="../media/image142.emf"/><Relationship Id="rId7" Type="http://schemas.openxmlformats.org/officeDocument/2006/relationships/image" Target="../media/image143.emf"/><Relationship Id="rId8" Type="http://schemas.openxmlformats.org/officeDocument/2006/relationships/image" Target="../media/image144.emf"/><Relationship Id="rId9" Type="http://schemas.openxmlformats.org/officeDocument/2006/relationships/image" Target="../media/image14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14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4" Type="http://schemas.openxmlformats.org/officeDocument/2006/relationships/image" Target="../media/image151.emf"/><Relationship Id="rId5" Type="http://schemas.openxmlformats.org/officeDocument/2006/relationships/image" Target="../media/image15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8522" y="2055437"/>
            <a:ext cx="61734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NRQCD as an Effective Field Theory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3949" y="3821191"/>
            <a:ext cx="3725261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Ron Horgan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DAMTP, University of Cambridge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5733" y="25569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dirac-5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27" y="372238"/>
            <a:ext cx="2476500" cy="673100"/>
          </a:xfrm>
          <a:prstGeom prst="rect">
            <a:avLst/>
          </a:prstGeom>
        </p:spPr>
      </p:pic>
      <p:pic>
        <p:nvPicPr>
          <p:cNvPr id="6" name="Picture 5" descr="hpqcd-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6" y="372238"/>
            <a:ext cx="3739896" cy="732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972" y="5904390"/>
            <a:ext cx="302874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Royal Society Meeting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9875" y="5904390"/>
            <a:ext cx="141351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Chicheley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8266" y="1473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90500"/>
            <a:ext cx="2451100" cy="736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43000" y="1062335"/>
            <a:ext cx="5891690" cy="400110"/>
            <a:chOff x="1143000" y="1062335"/>
            <a:chExt cx="5891690" cy="400110"/>
          </a:xfrm>
        </p:grpSpPr>
        <p:sp>
          <p:nvSpPr>
            <p:cNvPr id="3" name="TextBox 2"/>
            <p:cNvSpPr txBox="1"/>
            <p:nvPr/>
          </p:nvSpPr>
          <p:spPr>
            <a:xfrm>
              <a:off x="1143000" y="1062335"/>
              <a:ext cx="49680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important features are the fixed points of                  </a:t>
              </a:r>
              <a:endParaRPr lang="en-US" sz="2000" dirty="0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508" y="1127760"/>
              <a:ext cx="929182" cy="294045"/>
            </a:xfrm>
            <a:prstGeom prst="rect">
              <a:avLst/>
            </a:prstGeom>
          </p:spPr>
        </p:pic>
      </p:grpSp>
      <p:pic>
        <p:nvPicPr>
          <p:cNvPr id="6" name="Picture 5" descr="rgflow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132" y="2225462"/>
            <a:ext cx="5105400" cy="30490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3250" y="5562422"/>
            <a:ext cx="7538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 dimensional grounds there are only a few </a:t>
            </a:r>
            <a:r>
              <a:rPr lang="en-US" sz="2000" dirty="0" smtClean="0">
                <a:solidFill>
                  <a:srgbClr val="0000FF"/>
                </a:solidFill>
              </a:rPr>
              <a:t>repulsive</a:t>
            </a:r>
            <a:r>
              <a:rPr lang="en-US" sz="2000" dirty="0" smtClean="0"/>
              <a:t> directions</a:t>
            </a:r>
          </a:p>
          <a:p>
            <a:r>
              <a:rPr lang="en-US" sz="2000" dirty="0" smtClean="0"/>
              <a:t>corresponding to </a:t>
            </a:r>
            <a:r>
              <a:rPr lang="en-US" sz="2000" dirty="0" smtClean="0">
                <a:solidFill>
                  <a:srgbClr val="FF0000"/>
                </a:solidFill>
              </a:rPr>
              <a:t>relevant couplings</a:t>
            </a:r>
            <a:r>
              <a:rPr lang="en-US" sz="2000" dirty="0" smtClean="0"/>
              <a:t>. All other directions and couplings</a:t>
            </a:r>
          </a:p>
          <a:p>
            <a:r>
              <a:rPr lang="en-US" sz="2000" dirty="0" smtClean="0"/>
              <a:t>are termed </a:t>
            </a:r>
            <a:r>
              <a:rPr lang="en-US" sz="2000" dirty="0" smtClean="0">
                <a:solidFill>
                  <a:srgbClr val="FF0000"/>
                </a:solidFill>
              </a:rPr>
              <a:t>irrelevant.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01420" y="1511300"/>
            <a:ext cx="5730305" cy="400110"/>
            <a:chOff x="1485900" y="1511300"/>
            <a:chExt cx="5730305" cy="400110"/>
          </a:xfrm>
        </p:grpSpPr>
        <p:sp>
          <p:nvSpPr>
            <p:cNvPr id="8" name="TextBox 7"/>
            <p:cNvSpPr txBox="1"/>
            <p:nvPr/>
          </p:nvSpPr>
          <p:spPr>
            <a:xfrm>
              <a:off x="1485900" y="1511300"/>
              <a:ext cx="5730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As     increases  (think  of              like a kind of </a:t>
              </a:r>
              <a:r>
                <a:rPr lang="en-US" sz="2000" dirty="0" smtClean="0">
                  <a:solidFill>
                    <a:srgbClr val="0000FF"/>
                  </a:solidFill>
                </a:rPr>
                <a:t>time</a:t>
              </a:r>
              <a:r>
                <a:rPr lang="en-US" sz="2000" dirty="0" smtClean="0"/>
                <a:t>):</a:t>
              </a:r>
              <a:endParaRPr lang="en-US" sz="2000" dirty="0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7380" y="1667510"/>
              <a:ext cx="152400" cy="1397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75760" y="1593910"/>
              <a:ext cx="647700" cy="269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793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58850" y="419100"/>
            <a:ext cx="6167123" cy="400110"/>
            <a:chOff x="1397001" y="419100"/>
            <a:chExt cx="6167123" cy="400110"/>
          </a:xfrm>
        </p:grpSpPr>
        <p:sp>
          <p:nvSpPr>
            <p:cNvPr id="2" name="TextBox 1"/>
            <p:cNvSpPr txBox="1"/>
            <p:nvPr/>
          </p:nvSpPr>
          <p:spPr>
            <a:xfrm>
              <a:off x="1397001" y="419100"/>
              <a:ext cx="6167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 </a:t>
              </a:r>
              <a:r>
                <a:rPr lang="en-US" sz="2000" dirty="0" smtClean="0">
                  <a:solidFill>
                    <a:srgbClr val="FF0000"/>
                  </a:solidFill>
                </a:rPr>
                <a:t>Q</a:t>
              </a:r>
              <a:r>
                <a:rPr lang="en-US" sz="2000" dirty="0" smtClean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rgbClr val="008000"/>
                  </a:solidFill>
                </a:rPr>
                <a:t>D </a:t>
              </a:r>
              <a:r>
                <a:rPr lang="en-US" sz="2000" dirty="0" smtClean="0"/>
                <a:t>there is only one </a:t>
              </a:r>
              <a:r>
                <a:rPr lang="en-US" sz="2000" dirty="0" smtClean="0">
                  <a:solidFill>
                    <a:srgbClr val="FF0000"/>
                  </a:solidFill>
                </a:rPr>
                <a:t>relevant</a:t>
              </a:r>
              <a:r>
                <a:rPr lang="en-US" sz="2000" dirty="0" smtClean="0"/>
                <a:t> coupling:           . It obeys  </a:t>
              </a:r>
              <a:endParaRPr lang="en-US" sz="2000" dirty="0"/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5350" y="483890"/>
              <a:ext cx="533400" cy="317500"/>
            </a:xfrm>
            <a:prstGeom prst="rect">
              <a:avLst/>
            </a:prstGeom>
          </p:spPr>
        </p:pic>
      </p:grp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650" y="1206500"/>
            <a:ext cx="3200400" cy="736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58850" y="2272395"/>
            <a:ext cx="6335063" cy="707886"/>
            <a:chOff x="1387475" y="2240645"/>
            <a:chExt cx="6335063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1387475" y="2240645"/>
              <a:ext cx="63350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 fixed point at              where also                      and hence in</a:t>
              </a:r>
            </a:p>
            <a:p>
              <a:r>
                <a:rPr lang="en-US" sz="2000" dirty="0" smtClean="0"/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physical units </a:t>
              </a:r>
              <a:r>
                <a:rPr lang="en-US" sz="2000" dirty="0" smtClean="0"/>
                <a:t>             .</a:t>
              </a:r>
              <a:endParaRPr lang="en-US" sz="2000" dirty="0"/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7353" y="2362834"/>
              <a:ext cx="606068" cy="242427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3621" y="2338558"/>
              <a:ext cx="1030852" cy="283201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2452" y="2652064"/>
              <a:ext cx="666443" cy="20231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958850" y="3407514"/>
            <a:ext cx="7100747" cy="1015663"/>
            <a:chOff x="1387475" y="3217014"/>
            <a:chExt cx="7100747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1387475" y="3217014"/>
              <a:ext cx="71007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This is the manifestation of </a:t>
              </a:r>
              <a:r>
                <a:rPr lang="en-US" sz="2000" dirty="0" smtClean="0">
                  <a:solidFill>
                    <a:srgbClr val="FF0000"/>
                  </a:solidFill>
                </a:rPr>
                <a:t>asymptotic freedom </a:t>
              </a:r>
              <a:r>
                <a:rPr lang="en-US" sz="2000" dirty="0" smtClean="0"/>
                <a:t>which says that at </a:t>
              </a:r>
            </a:p>
            <a:p>
              <a:r>
                <a:rPr lang="en-US" sz="2000" dirty="0" smtClean="0"/>
                <a:t>small length scales (here given by lattice spacing     ) the coupling</a:t>
              </a:r>
            </a:p>
            <a:p>
              <a:r>
                <a:rPr lang="en-US" sz="2000" dirty="0" smtClean="0"/>
                <a:t>            becomes small.  </a:t>
              </a:r>
              <a:endParaRPr lang="en-US" sz="2000" dirty="0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73177" y="3686184"/>
              <a:ext cx="152400" cy="1397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4389" y="3886210"/>
              <a:ext cx="500309" cy="29780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958850" y="4864100"/>
            <a:ext cx="6913260" cy="1015663"/>
            <a:chOff x="460376" y="4578350"/>
            <a:chExt cx="6913260" cy="1015663"/>
          </a:xfrm>
        </p:grpSpPr>
        <p:sp>
          <p:nvSpPr>
            <p:cNvPr id="21" name="TextBox 20"/>
            <p:cNvSpPr txBox="1"/>
            <p:nvPr/>
          </p:nvSpPr>
          <p:spPr>
            <a:xfrm>
              <a:off x="460376" y="4578350"/>
              <a:ext cx="69132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eally want      to be very small but hope that it is small enough that effects of the lattice – lattice artifacts –  do not contaminate the answers to questions.  </a:t>
              </a:r>
              <a:endParaRPr lang="en-US" sz="2000" dirty="0"/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57375" y="4743450"/>
              <a:ext cx="1524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12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70144" y="447586"/>
            <a:ext cx="6952219" cy="1015663"/>
            <a:chOff x="1040019" y="511086"/>
            <a:chExt cx="6952219" cy="1015663"/>
          </a:xfrm>
        </p:grpSpPr>
        <p:sp>
          <p:nvSpPr>
            <p:cNvPr id="4" name="TextBox 3"/>
            <p:cNvSpPr txBox="1"/>
            <p:nvPr/>
          </p:nvSpPr>
          <p:spPr>
            <a:xfrm>
              <a:off x="1040019" y="511086"/>
              <a:ext cx="69522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check is to compute dimensionless ratios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     </a:t>
              </a:r>
              <a:r>
                <a:rPr lang="en-US" sz="2000" dirty="0" smtClean="0"/>
                <a:t>of observable </a:t>
              </a:r>
            </a:p>
            <a:p>
              <a:r>
                <a:rPr lang="en-US" sz="2000" dirty="0" smtClean="0"/>
                <a:t>masses etc. These must be independent  of      -- they must </a:t>
              </a:r>
              <a:r>
                <a:rPr lang="en-US" sz="2000" dirty="0" smtClean="0">
                  <a:solidFill>
                    <a:srgbClr val="0000FF"/>
                  </a:solidFill>
                </a:rPr>
                <a:t>scale</a:t>
              </a:r>
              <a:r>
                <a:rPr lang="en-US" sz="2000" dirty="0" smtClean="0"/>
                <a:t>.</a:t>
              </a:r>
            </a:p>
            <a:p>
              <a:r>
                <a:rPr lang="en-US" sz="2000" dirty="0" smtClean="0"/>
                <a:t>But usually</a:t>
              </a:r>
              <a:endParaRPr lang="en-US" sz="2000" dirty="0"/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5705" y="975482"/>
              <a:ext cx="152400" cy="139700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4525" y="616326"/>
              <a:ext cx="492685" cy="262066"/>
            </a:xfrm>
            <a:prstGeom prst="rect">
              <a:avLst/>
            </a:prstGeom>
          </p:spPr>
        </p:pic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679" y="1758783"/>
            <a:ext cx="4699000" cy="838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0144" y="2788475"/>
            <a:ext cx="7421815" cy="707886"/>
            <a:chOff x="1033335" y="4673422"/>
            <a:chExt cx="7421815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1033335" y="4673422"/>
              <a:ext cx="73148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One option is to choose a smaller value for      so that we get a larger       </a:t>
              </a:r>
            </a:p>
            <a:p>
              <a:r>
                <a:rPr lang="en-US" sz="2000" dirty="0" smtClean="0"/>
                <a:t> but that needs a bigger lattice and we run out of computer power.</a:t>
              </a:r>
              <a:endParaRPr lang="en-US" sz="2000" dirty="0"/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2713" y="4836516"/>
              <a:ext cx="152400" cy="2032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90050" y="4709183"/>
              <a:ext cx="165100" cy="3429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70144" y="4782355"/>
            <a:ext cx="7552093" cy="1631216"/>
            <a:chOff x="1134311" y="5020480"/>
            <a:chExt cx="7552093" cy="1631216"/>
          </a:xfrm>
        </p:grpSpPr>
        <p:sp>
          <p:nvSpPr>
            <p:cNvPr id="20" name="TextBox 19"/>
            <p:cNvSpPr txBox="1"/>
            <p:nvPr/>
          </p:nvSpPr>
          <p:spPr>
            <a:xfrm>
              <a:off x="1134311" y="5020480"/>
              <a:ext cx="755209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This means adding </a:t>
              </a:r>
              <a:r>
                <a:rPr lang="en-US" sz="2000" dirty="0" smtClean="0">
                  <a:solidFill>
                    <a:srgbClr val="FF0000"/>
                  </a:solidFill>
                </a:rPr>
                <a:t>irrelevant </a:t>
              </a:r>
              <a:r>
                <a:rPr lang="en-US" sz="2000" dirty="0" smtClean="0"/>
                <a:t>operators whose job is to  cancel off</a:t>
              </a:r>
            </a:p>
            <a:p>
              <a:r>
                <a:rPr lang="en-US" sz="2000" dirty="0" smtClean="0"/>
                <a:t> the artifacts; these are counter-terms which need not be of the </a:t>
              </a:r>
            </a:p>
            <a:p>
              <a:r>
                <a:rPr lang="en-US" sz="2000" dirty="0"/>
                <a:t>s</a:t>
              </a:r>
              <a:r>
                <a:rPr lang="en-US" sz="2000" dirty="0" smtClean="0"/>
                <a:t>ame form as operators already present. This means calculating                 </a:t>
              </a:r>
            </a:p>
            <a:p>
              <a:r>
                <a:rPr lang="en-US" sz="2000" dirty="0" smtClean="0"/>
                <a:t>                using perturbation theory or, in some cases, non-</a:t>
              </a:r>
              <a:r>
                <a:rPr lang="en-US" sz="2000" dirty="0" err="1" smtClean="0"/>
                <a:t>perturbative</a:t>
              </a:r>
              <a:endParaRPr lang="en-US" sz="2000" dirty="0" smtClean="0"/>
            </a:p>
            <a:p>
              <a:r>
                <a:rPr lang="en-US" sz="2000" dirty="0" smtClean="0"/>
                <a:t>methods. This is a hard job.</a:t>
              </a:r>
              <a:endParaRPr lang="en-US" sz="2000" dirty="0"/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6497" y="6026956"/>
              <a:ext cx="865343" cy="27735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70144" y="3766355"/>
            <a:ext cx="7370878" cy="707886"/>
            <a:chOff x="1119394" y="3940980"/>
            <a:chExt cx="7370878" cy="707886"/>
          </a:xfrm>
        </p:grpSpPr>
        <p:sp>
          <p:nvSpPr>
            <p:cNvPr id="17" name="TextBox 16"/>
            <p:cNvSpPr txBox="1"/>
            <p:nvPr/>
          </p:nvSpPr>
          <p:spPr>
            <a:xfrm>
              <a:off x="1119394" y="3940980"/>
              <a:ext cx="73708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An alternative to decreasing      (i.e., decreasing the spatial cut-off     )  </a:t>
              </a:r>
            </a:p>
            <a:p>
              <a:r>
                <a:rPr lang="en-US" sz="2000" dirty="0" smtClean="0"/>
                <a:t>is to improve the definition of the action on the lattice.  </a:t>
              </a:r>
              <a:endParaRPr lang="en-US" sz="2000" dirty="0"/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24608" y="4088201"/>
              <a:ext cx="152400" cy="20320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63929" y="4098085"/>
              <a:ext cx="1524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6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cd_rgflow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323851"/>
            <a:ext cx="5937250" cy="5346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5575" y="6081067"/>
            <a:ext cx="6202564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All theories on a given trajectory predict the same physics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480050" y="3759200"/>
            <a:ext cx="177800" cy="177800"/>
          </a:xfrm>
          <a:prstGeom prst="ellipse">
            <a:avLst/>
          </a:prstGeom>
          <a:solidFill>
            <a:srgbClr val="4EBB45"/>
          </a:solidFill>
          <a:ln>
            <a:solidFill>
              <a:srgbClr val="4EBB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5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2 C -0.01372 -0.0044 -0.02726 -0.00787 -0.04028 -0.01111 C -0.0533 -0.01435 -0.06823 -0.01759 -0.07847 -0.02037 C -0.08872 -0.02315 -0.09393 -0.02546 -0.10139 -0.02778 C -0.10886 -0.03009 -0.1165 -0.03148 -0.12361 -0.03426 C -0.13073 -0.03704 -0.1382 -0.04097 -0.14445 -0.04444 C -0.1507 -0.04792 -0.15261 -0.0493 -0.16111 -0.05555 C -0.16962 -0.0618 -0.1849 -0.07199 -0.19584 -0.08241 C -0.20677 -0.09282 -0.2165 -0.10324 -0.22639 -0.11759 C -0.23629 -0.13194 -0.24531 -0.14838 -0.25556 -0.16852 C -0.2658 -0.18866 -0.27934 -0.21736 -0.2875 -0.23796 C -0.29566 -0.25856 -0.29983 -0.27708 -0.30486 -0.29259 C -0.3099 -0.3081 -0.3158 -0.325 -0.31806 -0.33148 " pathEditMode="relative" ptsTypes="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3153" y="203207"/>
            <a:ext cx="553253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NRQCD and </a:t>
            </a:r>
            <a:r>
              <a:rPr lang="en-US" sz="2800" b="1" dirty="0" err="1" smtClean="0">
                <a:solidFill>
                  <a:srgbClr val="FF0000"/>
                </a:solidFill>
              </a:rPr>
              <a:t>Radiative</a:t>
            </a:r>
            <a:r>
              <a:rPr lang="en-US" sz="2800" b="1" dirty="0" smtClean="0">
                <a:solidFill>
                  <a:srgbClr val="FF0000"/>
                </a:solidFill>
              </a:rPr>
              <a:t> Improvement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335" y="982144"/>
            <a:ext cx="528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Evolve heavy quark Green’s function with kernel:</a:t>
            </a:r>
            <a:endParaRPr lang="en-US" sz="20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" y="1575608"/>
            <a:ext cx="7067563" cy="530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4137" y="2209818"/>
            <a:ext cx="847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where</a:t>
            </a:r>
            <a:endParaRPr lang="en-US" sz="2000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04067"/>
            <a:ext cx="8322733" cy="121990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0500" y="4128084"/>
            <a:ext cx="8969122" cy="2375009"/>
            <a:chOff x="190500" y="4128084"/>
            <a:chExt cx="8969122" cy="2375009"/>
          </a:xfrm>
        </p:grpSpPr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5679082"/>
              <a:ext cx="5992962" cy="574668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663" y="4355657"/>
              <a:ext cx="700617" cy="23353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0500" y="4128084"/>
              <a:ext cx="8969122" cy="2375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000" dirty="0" smtClean="0"/>
                <a:t>At tree level                         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000" dirty="0" err="1" smtClean="0"/>
                <a:t>Radiatively</a:t>
              </a:r>
              <a:r>
                <a:rPr lang="en-US" sz="2000" dirty="0" smtClean="0"/>
                <a:t> improve                                  to 1-loop using Background Field Method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000" dirty="0" smtClean="0"/>
                <a:t>Also include certain four-fermion operators in NRQCD action:</a:t>
              </a:r>
            </a:p>
            <a:p>
              <a:pPr>
                <a:lnSpc>
                  <a:spcPct val="150000"/>
                </a:lnSpc>
              </a:pPr>
              <a:endParaRPr lang="en-US" sz="2000" dirty="0" smtClean="0"/>
            </a:p>
            <a:p>
              <a:pPr>
                <a:lnSpc>
                  <a:spcPct val="150000"/>
                </a:lnSpc>
              </a:pPr>
              <a:endParaRPr lang="en-US" sz="2000" dirty="0"/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505" y="4872176"/>
              <a:ext cx="1689100" cy="19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07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850" y="655772"/>
            <a:ext cx="7981672" cy="6771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NRQCD is </a:t>
            </a:r>
            <a:r>
              <a:rPr lang="en-US" sz="2000" dirty="0"/>
              <a:t>an</a:t>
            </a:r>
            <a:r>
              <a:rPr lang="en-US" dirty="0"/>
              <a:t> effective theory </a:t>
            </a:r>
            <a:r>
              <a:rPr lang="en-US" dirty="0" smtClean="0"/>
              <a:t>containing (irrelevant) </a:t>
            </a:r>
            <a:r>
              <a:rPr lang="en-US" dirty="0"/>
              <a:t>operators with </a:t>
            </a:r>
            <a:r>
              <a:rPr lang="en-US" dirty="0">
                <a:solidFill>
                  <a:srgbClr val="FF0000"/>
                </a:solidFill>
              </a:rPr>
              <a:t>D &gt; 4 </a:t>
            </a:r>
            <a:r>
              <a:rPr lang="en-US" dirty="0"/>
              <a:t>which, </a:t>
            </a:r>
            <a:endParaRPr lang="en-US" dirty="0" smtClean="0"/>
          </a:p>
          <a:p>
            <a:r>
              <a:rPr lang="en-US" dirty="0" smtClean="0"/>
              <a:t>    at </a:t>
            </a:r>
            <a:r>
              <a:rPr lang="en-US" dirty="0"/>
              <a:t>tree level, </a:t>
            </a:r>
            <a:r>
              <a:rPr lang="en-US" dirty="0" smtClean="0"/>
              <a:t>can be </a:t>
            </a:r>
            <a:r>
              <a:rPr lang="en-US" dirty="0"/>
              <a:t>restricted to be gauge-covariant.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Fit at non-zero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to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Vital </a:t>
            </a:r>
            <a:r>
              <a:rPr lang="en-US" dirty="0"/>
              <a:t>to use </a:t>
            </a:r>
            <a:r>
              <a:rPr lang="en-US" dirty="0" smtClean="0"/>
              <a:t> </a:t>
            </a:r>
            <a:r>
              <a:rPr lang="en-US" dirty="0"/>
              <a:t>formulation where no non-</a:t>
            </a:r>
            <a:r>
              <a:rPr lang="en-US" dirty="0" smtClean="0"/>
              <a:t>covariant operators </a:t>
            </a:r>
            <a:r>
              <a:rPr lang="en-US" dirty="0"/>
              <a:t>are </a:t>
            </a:r>
            <a:r>
              <a:rPr lang="en-US" dirty="0" smtClean="0"/>
              <a:t>generated</a:t>
            </a:r>
          </a:p>
          <a:p>
            <a:r>
              <a:rPr lang="en-US" dirty="0" smtClean="0"/>
              <a:t>     by </a:t>
            </a:r>
            <a:r>
              <a:rPr lang="en-US" dirty="0" err="1" smtClean="0"/>
              <a:t>radiative</a:t>
            </a:r>
            <a:r>
              <a:rPr lang="en-US" dirty="0" smtClean="0"/>
              <a:t> processes.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Gauge </a:t>
            </a:r>
            <a:r>
              <a:rPr lang="en-US" dirty="0"/>
              <a:t>invariance is retained by the method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background field gauge</a:t>
            </a:r>
            <a:r>
              <a:rPr lang="en-US" dirty="0" smtClean="0"/>
              <a:t>, and</a:t>
            </a:r>
          </a:p>
          <a:p>
            <a:r>
              <a:rPr lang="en-US" dirty="0"/>
              <a:t> </a:t>
            </a:r>
            <a:r>
              <a:rPr lang="en-US" dirty="0" smtClean="0"/>
              <a:t>    ensures gauge invariance of the effective action.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All </a:t>
            </a:r>
            <a:r>
              <a:rPr lang="en-US" dirty="0" smtClean="0"/>
              <a:t>counter-terms </a:t>
            </a:r>
            <a:r>
              <a:rPr lang="en-US" dirty="0"/>
              <a:t>are FINITE in BFG </a:t>
            </a:r>
            <a:r>
              <a:rPr lang="en-US" dirty="0" smtClean="0"/>
              <a:t>=&gt; </a:t>
            </a:r>
            <a:r>
              <a:rPr lang="en-US" dirty="0"/>
              <a:t>can compute ALL matching, </a:t>
            </a:r>
            <a:r>
              <a:rPr lang="en-US" dirty="0" smtClean="0"/>
              <a:t>both</a:t>
            </a:r>
          </a:p>
          <a:p>
            <a:r>
              <a:rPr lang="en-US" dirty="0"/>
              <a:t> </a:t>
            </a:r>
            <a:r>
              <a:rPr lang="en-US" dirty="0" smtClean="0"/>
              <a:t>   continuum relativistic </a:t>
            </a:r>
            <a:r>
              <a:rPr lang="en-US" dirty="0"/>
              <a:t>and non-relativistic, using lattice regularization: </a:t>
            </a:r>
            <a:endParaRPr lang="en-US" dirty="0" smtClean="0"/>
          </a:p>
          <a:p>
            <a:r>
              <a:rPr lang="en-US" dirty="0" smtClean="0"/>
              <a:t>     QED</a:t>
            </a:r>
            <a:r>
              <a:rPr lang="en-US" dirty="0"/>
              <a:t>-like Ward </a:t>
            </a:r>
            <a:r>
              <a:rPr lang="en-US" dirty="0" smtClean="0"/>
              <a:t>Identities.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Derive </a:t>
            </a:r>
            <a:r>
              <a:rPr lang="en-US" dirty="0" smtClean="0">
                <a:solidFill>
                  <a:srgbClr val="FF0000"/>
                </a:solidFill>
              </a:rPr>
              <a:t>1PI gauge-invariant effective potential. </a:t>
            </a:r>
            <a:r>
              <a:rPr lang="en-US" dirty="0" smtClean="0"/>
              <a:t>Match  </a:t>
            </a:r>
            <a:r>
              <a:rPr lang="en-US" dirty="0" smtClean="0">
                <a:solidFill>
                  <a:srgbClr val="FF0000"/>
                </a:solidFill>
              </a:rPr>
              <a:t>(on-shell) S-matrix</a:t>
            </a:r>
            <a:r>
              <a:rPr lang="en-US" dirty="0" smtClean="0"/>
              <a:t>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Implemented </a:t>
            </a:r>
            <a:r>
              <a:rPr lang="en-US" dirty="0"/>
              <a:t>in </a:t>
            </a:r>
            <a:r>
              <a:rPr lang="en-US" dirty="0" err="1"/>
              <a:t>HiPPY</a:t>
            </a:r>
            <a:r>
              <a:rPr lang="en-US" dirty="0"/>
              <a:t> and </a:t>
            </a:r>
            <a:r>
              <a:rPr lang="en-US" dirty="0" err="1"/>
              <a:t>HPsrc</a:t>
            </a:r>
            <a:r>
              <a:rPr lang="en-US" dirty="0"/>
              <a:t> for automated lattice perturbation theory.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2025650"/>
            <a:ext cx="40513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3250" y="412750"/>
            <a:ext cx="586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 use an abuse of notation due to Weinberg we write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375" y="2127250"/>
            <a:ext cx="72891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Only meaningful in graphical expansion. 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Expand RHS and keep only terms in quadratic or higher in        .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At one-loop need only quadratic terms.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Cannot guarantee that can be expanded only on gauge-covariant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operator basis.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041400"/>
            <a:ext cx="7112000" cy="711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2787650"/>
            <a:ext cx="304800" cy="2667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5016500"/>
            <a:ext cx="82423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08000"/>
            <a:ext cx="4853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Gauge invariance implies the Ward Identities</a:t>
            </a:r>
            <a:endParaRPr lang="en-US" sz="20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098550"/>
            <a:ext cx="6642100" cy="66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105" y="1828800"/>
            <a:ext cx="929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BFG: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9440" y="2357120"/>
            <a:ext cx="8353569" cy="1292662"/>
            <a:chOff x="670560" y="2499360"/>
            <a:chExt cx="8353569" cy="1292662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20" y="2583845"/>
              <a:ext cx="1295400" cy="1905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70560" y="2499360"/>
              <a:ext cx="8353569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                          </a:t>
              </a:r>
              <a:r>
                <a:rPr lang="en-US" sz="2000" dirty="0" smtClean="0"/>
                <a:t>1PI vertex functions are finite.</a:t>
              </a:r>
            </a:p>
            <a:p>
              <a:endParaRPr lang="en-US" dirty="0" smtClean="0"/>
            </a:p>
            <a:p>
              <a:pPr marL="285750" indent="-285750">
                <a:buFont typeface="Arial"/>
                <a:buChar char="•"/>
              </a:pPr>
              <a:r>
                <a:rPr lang="en-US" sz="2000" dirty="0"/>
                <a:t>There is an explicit extra  symmetry which means that the effective action </a:t>
              </a:r>
              <a:r>
                <a:rPr lang="en-US" sz="2000" dirty="0" smtClean="0"/>
                <a:t>is</a:t>
              </a:r>
            </a:p>
            <a:p>
              <a:r>
                <a:rPr lang="en-US" sz="2000" dirty="0" smtClean="0"/>
                <a:t>      expansible </a:t>
              </a:r>
              <a:r>
                <a:rPr lang="en-US" sz="2000" dirty="0"/>
                <a:t>on a </a:t>
              </a:r>
              <a:r>
                <a:rPr lang="en-US" sz="2000" dirty="0" smtClean="0"/>
                <a:t>basis only  </a:t>
              </a:r>
              <a:r>
                <a:rPr lang="en-US" sz="2000" dirty="0"/>
                <a:t>of gauge invariant </a:t>
              </a:r>
              <a:r>
                <a:rPr lang="en-US" sz="2000" dirty="0" smtClean="0"/>
                <a:t>operators.</a:t>
              </a:r>
              <a:endParaRPr lang="en-US" sz="2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16560" y="3718560"/>
            <a:ext cx="7862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background field </a:t>
            </a:r>
            <a:r>
              <a:rPr lang="en-US" sz="2000" dirty="0" smtClean="0">
                <a:solidFill>
                  <a:srgbClr val="FF0000"/>
                </a:solidFill>
              </a:rPr>
              <a:t>B </a:t>
            </a:r>
            <a:r>
              <a:rPr lang="en-US" sz="2000" dirty="0" smtClean="0">
                <a:solidFill>
                  <a:srgbClr val="000000"/>
                </a:solidFill>
              </a:rPr>
              <a:t>defines the function for gauge fixing – it is a gauge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arameter: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4683760"/>
            <a:ext cx="5372100" cy="9144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68960" y="5842000"/>
            <a:ext cx="4652661" cy="400110"/>
            <a:chOff x="792480" y="5750560"/>
            <a:chExt cx="4652661" cy="400110"/>
          </a:xfrm>
        </p:grpSpPr>
        <p:sp>
          <p:nvSpPr>
            <p:cNvPr id="24" name="TextBox 23"/>
            <p:cNvSpPr txBox="1"/>
            <p:nvPr/>
          </p:nvSpPr>
          <p:spPr>
            <a:xfrm>
              <a:off x="792480" y="5750560"/>
              <a:ext cx="465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Derive general effective potential                . </a:t>
              </a:r>
              <a:endParaRPr lang="en-US" sz="2000" dirty="0"/>
            </a:p>
          </p:txBody>
        </p:sp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8650" y="5840730"/>
              <a:ext cx="7747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118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92480" y="558800"/>
            <a:ext cx="6955750" cy="1477328"/>
            <a:chOff x="792480" y="660400"/>
            <a:chExt cx="6955750" cy="1477328"/>
          </a:xfrm>
        </p:grpSpPr>
        <p:sp>
          <p:nvSpPr>
            <p:cNvPr id="2" name="TextBox 1"/>
            <p:cNvSpPr txBox="1"/>
            <p:nvPr/>
          </p:nvSpPr>
          <p:spPr>
            <a:xfrm>
              <a:off x="792480" y="660400"/>
              <a:ext cx="695575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                            is the required gauge-covariant effective action</a:t>
              </a:r>
            </a:p>
            <a:p>
              <a:endParaRPr lang="en-US" dirty="0" smtClean="0"/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A theorem by Abbott states that all S-matrix elements, which include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both 1PI and 1PR graphs can be built using </a:t>
              </a:r>
            </a:p>
            <a:p>
              <a:pPr marL="285750" indent="-285750">
                <a:buFont typeface="Arial"/>
                <a:buChar char="•"/>
              </a:pPr>
              <a:endParaRPr lang="en-US" dirty="0"/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850" y="730250"/>
              <a:ext cx="1231900" cy="266700"/>
            </a:xfrm>
            <a:prstGeom prst="rect">
              <a:avLst/>
            </a:prstGeom>
          </p:spPr>
        </p:pic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130" y="1553210"/>
              <a:ext cx="1231900" cy="2667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94080" y="172720"/>
            <a:ext cx="187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Important results: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120" y="1879600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the lattice all results go through. Write the link as the ordered product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2421890"/>
            <a:ext cx="3746500" cy="31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7440" y="2844800"/>
            <a:ext cx="6353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Feynman rules are modified because the ordering matters.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Code the ghost and gauge fixing terms by hand.</a:t>
            </a:r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" y="4084320"/>
            <a:ext cx="5397500" cy="1625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9200" y="3576320"/>
            <a:ext cx="68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Construct effective action (</a:t>
            </a:r>
            <a:r>
              <a:rPr lang="en-US" dirty="0" smtClean="0">
                <a:solidFill>
                  <a:srgbClr val="FF0000"/>
                </a:solidFill>
              </a:rPr>
              <a:t>1PI diagrams</a:t>
            </a:r>
            <a:r>
              <a:rPr lang="en-US" dirty="0" smtClean="0"/>
              <a:t>) using  action (</a:t>
            </a:r>
            <a:r>
              <a:rPr lang="en-US" dirty="0" err="1" smtClean="0"/>
              <a:t>Luescher-Weisz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06400" y="5892800"/>
            <a:ext cx="8058616" cy="646331"/>
            <a:chOff x="335280" y="6065520"/>
            <a:chExt cx="8058616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335280" y="6065520"/>
              <a:ext cx="80586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dirty="0" err="1" smtClean="0"/>
                <a:t>HiPPy</a:t>
              </a:r>
              <a:r>
                <a:rPr lang="en-US" dirty="0" smtClean="0"/>
                <a:t> PYTHON and </a:t>
              </a:r>
              <a:r>
                <a:rPr lang="en-US" dirty="0" err="1" smtClean="0"/>
                <a:t>HPsrc</a:t>
              </a:r>
              <a:r>
                <a:rPr lang="en-US" dirty="0" smtClean="0"/>
                <a:t> FORTRAN codes compute the                 and NRQCD vertex</a:t>
              </a:r>
            </a:p>
            <a:p>
              <a:r>
                <a:rPr lang="en-US" dirty="0"/>
                <a:t>f</a:t>
              </a:r>
              <a:r>
                <a:rPr lang="en-US" dirty="0" smtClean="0"/>
                <a:t>unctions and </a:t>
              </a:r>
              <a:r>
                <a:rPr lang="en-US" dirty="0" err="1" smtClean="0"/>
                <a:t>HPsrc</a:t>
              </a:r>
              <a:r>
                <a:rPr lang="en-US" dirty="0" smtClean="0"/>
                <a:t> builds the graphs with automatic differentiation. </a:t>
              </a:r>
              <a:endParaRPr lang="en-US" dirty="0"/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890" y="6080760"/>
              <a:ext cx="7239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76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ching_fl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75" y="1863725"/>
            <a:ext cx="5257800" cy="359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5000" y="444500"/>
            <a:ext cx="2474656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Matching process: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4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750" y="393702"/>
            <a:ext cx="129449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Outline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567" y="1902905"/>
            <a:ext cx="7571303" cy="2811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u"/>
            </a:pPr>
            <a:r>
              <a:rPr lang="en-US" sz="2000" dirty="0" smtClean="0"/>
              <a:t> Wilson flow and idea of effective field theory.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u"/>
            </a:pPr>
            <a:r>
              <a:rPr lang="en-US" sz="2000" dirty="0" smtClean="0"/>
              <a:t> Lattice action and NRQCD as an  effective field theory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u"/>
            </a:pPr>
            <a:r>
              <a:rPr lang="en-US" sz="2000" dirty="0" err="1" smtClean="0"/>
              <a:t>Radiative</a:t>
            </a:r>
            <a:r>
              <a:rPr lang="en-US" sz="2000" dirty="0" smtClean="0"/>
              <a:t> </a:t>
            </a:r>
            <a:r>
              <a:rPr lang="en-US" sz="2000" dirty="0"/>
              <a:t>improvement of NRQCD using background field </a:t>
            </a:r>
            <a:r>
              <a:rPr lang="en-US" sz="2000" dirty="0" smtClean="0"/>
              <a:t>approach.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u"/>
            </a:pPr>
            <a:r>
              <a:rPr lang="en-US" sz="2000" dirty="0"/>
              <a:t> </a:t>
            </a:r>
            <a:r>
              <a:rPr lang="en-US" sz="2000" dirty="0" smtClean="0"/>
              <a:t>Some results.</a:t>
            </a: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7353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331" y="638186"/>
            <a:ext cx="7410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particular, evaluate the spin-dependent diagrams vital for accurate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valuation of hyperfine structure:</a:t>
            </a:r>
            <a:endParaRPr lang="en-US" sz="2000" dirty="0"/>
          </a:p>
        </p:txBody>
      </p:sp>
      <p:pic>
        <p:nvPicPr>
          <p:cNvPr id="6" name="Picture 5" descr="BFdiagram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1582527"/>
            <a:ext cx="2798599" cy="3004293"/>
          </a:xfrm>
          <a:prstGeom prst="rect">
            <a:avLst/>
          </a:prstGeom>
        </p:spPr>
      </p:pic>
      <p:pic>
        <p:nvPicPr>
          <p:cNvPr id="7" name="Picture 6" descr="4fdiagram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2111639"/>
            <a:ext cx="3539066" cy="1877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378" y="4933955"/>
            <a:ext cx="767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Must also improve operators that are written in terms of</a:t>
            </a:r>
            <a:r>
              <a:rPr lang="en-US" sz="2000" dirty="0"/>
              <a:t> </a:t>
            </a:r>
            <a:r>
              <a:rPr lang="en-US" sz="2000" dirty="0" smtClean="0"/>
              <a:t>effective fields: 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760436" y="5482146"/>
            <a:ext cx="4237057" cy="836126"/>
            <a:chOff x="1760436" y="5529771"/>
            <a:chExt cx="4237057" cy="836126"/>
          </a:xfrm>
        </p:grpSpPr>
        <p:sp>
          <p:nvSpPr>
            <p:cNvPr id="2" name="TextBox 1"/>
            <p:cNvSpPr txBox="1"/>
            <p:nvPr/>
          </p:nvSpPr>
          <p:spPr>
            <a:xfrm>
              <a:off x="1760436" y="5529771"/>
              <a:ext cx="4237057" cy="83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/>
                <a:t>C</a:t>
              </a:r>
              <a:r>
                <a:rPr lang="en-US" sz="2000" dirty="0" smtClean="0"/>
                <a:t>urrents for           decays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000" dirty="0" smtClean="0"/>
                <a:t>Wilson operators for                mixing           </a:t>
              </a:r>
              <a:endParaRPr lang="en-US" sz="2000" dirty="0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805" y="6041119"/>
              <a:ext cx="751413" cy="232255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076" y="5649689"/>
              <a:ext cx="475635" cy="221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4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4_vs_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44" y="3124760"/>
            <a:ext cx="5393669" cy="3590365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158875"/>
            <a:ext cx="3733800" cy="63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875" y="369857"/>
            <a:ext cx="1138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207002" y="1857376"/>
            <a:ext cx="619123" cy="52387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10250" y="2286000"/>
            <a:ext cx="1920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From </a:t>
            </a:r>
            <a:r>
              <a:rPr lang="en-US" sz="2000" dirty="0" smtClean="0">
                <a:solidFill>
                  <a:srgbClr val="FF0000"/>
                </a:solidFill>
              </a:rPr>
              <a:t>continuum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InfraRed</a:t>
            </a:r>
            <a:r>
              <a:rPr lang="en-US" sz="2000" dirty="0" smtClean="0"/>
              <a:t> log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82875" y="1803401"/>
            <a:ext cx="581028" cy="4825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5625" y="2381250"/>
            <a:ext cx="160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hard part</a:t>
            </a:r>
            <a:endParaRPr lang="en-US" sz="20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66712"/>
            <a:ext cx="26797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yp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88" y="2129368"/>
            <a:ext cx="4021242" cy="35538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4200" y="64960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20" y="5977154"/>
            <a:ext cx="3700332" cy="6336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6542" y="856788"/>
            <a:ext cx="8032367" cy="400110"/>
            <a:chOff x="466542" y="761538"/>
            <a:chExt cx="8032367" cy="400110"/>
          </a:xfrm>
        </p:grpSpPr>
        <p:sp>
          <p:nvSpPr>
            <p:cNvPr id="3" name="TextBox 2"/>
            <p:cNvSpPr txBox="1"/>
            <p:nvPr/>
          </p:nvSpPr>
          <p:spPr>
            <a:xfrm>
              <a:off x="466542" y="761538"/>
              <a:ext cx="8032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Already             , so improvement to spin-dependent NRQCD operators vital.</a:t>
              </a:r>
              <a:endParaRPr lang="en-US" sz="2000" dirty="0"/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240" y="827069"/>
              <a:ext cx="603409" cy="290531"/>
            </a:xfrm>
            <a:prstGeom prst="rect">
              <a:avLst/>
            </a:prstGeom>
          </p:spPr>
        </p:pic>
      </p:grpSp>
      <p:pic>
        <p:nvPicPr>
          <p:cNvPr id="7" name="Picture 6" descr="n4hf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2847974"/>
            <a:ext cx="3978240" cy="28274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2625" y="1984375"/>
            <a:ext cx="3558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Comparison of unimproved with</a:t>
            </a:r>
          </a:p>
          <a:p>
            <a:r>
              <a:rPr lang="en-US" sz="2000" dirty="0" smtClean="0"/>
              <a:t>improved from 2013.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6250" y="1412875"/>
            <a:ext cx="2492489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Bottomonium</a:t>
            </a:r>
            <a:r>
              <a:rPr lang="en-US" sz="2000" dirty="0" smtClean="0">
                <a:solidFill>
                  <a:srgbClr val="FF0000"/>
                </a:solidFill>
              </a:rPr>
              <a:t> system: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5153" y="139707"/>
            <a:ext cx="310213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Hyperfine </a:t>
            </a:r>
            <a:r>
              <a:rPr lang="en-US" sz="2800" b="1" dirty="0" err="1" smtClean="0">
                <a:solidFill>
                  <a:srgbClr val="FF0000"/>
                </a:solidFill>
              </a:rPr>
              <a:t>Splittings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7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5375" y="1269999"/>
            <a:ext cx="3683000" cy="354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94754" y="1329934"/>
            <a:ext cx="3589871" cy="3480191"/>
            <a:chOff x="4842934" y="1462619"/>
            <a:chExt cx="3555999" cy="3416692"/>
          </a:xfrm>
        </p:grpSpPr>
        <p:pic>
          <p:nvPicPr>
            <p:cNvPr id="3" name="Picture 2" descr="Bd-hyperfin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12588" y="1392965"/>
              <a:ext cx="3416692" cy="355599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TextBox 3"/>
            <p:cNvSpPr txBox="1"/>
            <p:nvPr/>
          </p:nvSpPr>
          <p:spPr>
            <a:xfrm>
              <a:off x="7112000" y="3587750"/>
              <a:ext cx="472136" cy="8183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en-US" sz="900" dirty="0" smtClean="0"/>
                <a:t>Set 1</a:t>
              </a:r>
            </a:p>
            <a:p>
              <a:pPr>
                <a:lnSpc>
                  <a:spcPct val="105000"/>
                </a:lnSpc>
              </a:pPr>
              <a:r>
                <a:rPr lang="en-US" sz="900" dirty="0" smtClean="0"/>
                <a:t>Set 2</a:t>
              </a:r>
            </a:p>
            <a:p>
              <a:pPr>
                <a:lnSpc>
                  <a:spcPct val="105000"/>
                </a:lnSpc>
              </a:pPr>
              <a:r>
                <a:rPr lang="en-US" sz="900" dirty="0" smtClean="0"/>
                <a:t>Set 4</a:t>
              </a:r>
            </a:p>
            <a:p>
              <a:pPr>
                <a:lnSpc>
                  <a:spcPct val="105000"/>
                </a:lnSpc>
              </a:pPr>
              <a:r>
                <a:rPr lang="en-US" sz="900" dirty="0" smtClean="0"/>
                <a:t>Set 5</a:t>
              </a:r>
            </a:p>
            <a:p>
              <a:pPr>
                <a:lnSpc>
                  <a:spcPct val="105000"/>
                </a:lnSpc>
              </a:pPr>
              <a:r>
                <a:rPr lang="en-US" sz="900" dirty="0" smtClean="0"/>
                <a:t>Set 7 </a:t>
              </a:r>
              <a:endParaRPr lang="en-US" sz="900" dirty="0"/>
            </a:p>
          </p:txBody>
        </p:sp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96" y="5377392"/>
            <a:ext cx="4559300" cy="105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3125" y="412750"/>
            <a:ext cx="1967255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B-meson system: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 descr="Bs-hyperfi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9449" y="1253876"/>
            <a:ext cx="3428998" cy="35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6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3442" y="125949"/>
            <a:ext cx="265171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Decay Constants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86" y="839243"/>
            <a:ext cx="2819400" cy="33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686" y="770475"/>
            <a:ext cx="2897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/>
              <a:t>-meson decay constants</a:t>
            </a:r>
            <a:r>
              <a:rPr lang="en-US" dirty="0" smtClean="0"/>
              <a:t>,       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08" y="1529270"/>
            <a:ext cx="685230" cy="228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615" y="1366717"/>
            <a:ext cx="3660678" cy="795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First LQCD results for              with 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physical light quarks:</a:t>
            </a:r>
            <a:endParaRPr lang="en-US" sz="20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0" y="2533231"/>
            <a:ext cx="2413000" cy="13208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35" y="5761314"/>
            <a:ext cx="3746500" cy="6477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3147" y="5229000"/>
            <a:ext cx="172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LQCD predicts:</a:t>
            </a:r>
            <a:endParaRPr lang="en-US" sz="2000" dirty="0"/>
          </a:p>
        </p:txBody>
      </p:sp>
      <p:pic>
        <p:nvPicPr>
          <p:cNvPr id="2" name="Picture 1" descr="fbscomp1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51" y="1466487"/>
            <a:ext cx="4747816" cy="42784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9059" y="3944801"/>
            <a:ext cx="3857922" cy="1190069"/>
            <a:chOff x="178099" y="3965121"/>
            <a:chExt cx="3857922" cy="1190069"/>
          </a:xfrm>
        </p:grpSpPr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796" y="4829944"/>
              <a:ext cx="381000" cy="2413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8099" y="3965121"/>
              <a:ext cx="3857922" cy="1190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 smtClean="0"/>
                <a:t>Experiment within 1-s.d. of lattice</a:t>
              </a:r>
            </a:p>
            <a:p>
              <a:pPr>
                <a:lnSpc>
                  <a:spcPct val="120000"/>
                </a:lnSpc>
              </a:pPr>
              <a:r>
                <a:rPr lang="en-US" sz="2000" dirty="0" smtClean="0"/>
                <a:t>      . Error mainly experimental, but </a:t>
              </a:r>
            </a:p>
            <a:p>
              <a:pPr>
                <a:lnSpc>
                  <a:spcPct val="120000"/>
                </a:lnSpc>
              </a:pPr>
              <a:r>
                <a:rPr lang="en-US" sz="2000" dirty="0"/>
                <a:t>a</a:t>
              </a:r>
              <a:r>
                <a:rPr lang="en-US" sz="2000" dirty="0" smtClean="0"/>
                <a:t>lso some uncertainty in         . </a:t>
              </a:r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2" y="4423869"/>
              <a:ext cx="2921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19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93" y="1009014"/>
            <a:ext cx="795985" cy="233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6867" y="919526"/>
            <a:ext cx="595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Using world-average, HPQCD, results for                 find  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32321" y="412236"/>
            <a:ext cx="8118360" cy="400110"/>
            <a:chOff x="268821" y="412236"/>
            <a:chExt cx="8118360" cy="400110"/>
          </a:xfrm>
        </p:grpSpPr>
        <p:sp>
          <p:nvSpPr>
            <p:cNvPr id="3" name="TextBox 2"/>
            <p:cNvSpPr txBox="1"/>
            <p:nvPr/>
          </p:nvSpPr>
          <p:spPr>
            <a:xfrm>
              <a:off x="706973" y="412236"/>
              <a:ext cx="76802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      crucial to                              decay, and hitherto major source of error:</a:t>
              </a:r>
              <a:endParaRPr lang="en-US" sz="2000" dirty="0"/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880" y="502415"/>
              <a:ext cx="1554480" cy="260819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21" y="487679"/>
              <a:ext cx="834160" cy="244687"/>
            </a:xfrm>
            <a:prstGeom prst="rect">
              <a:avLst/>
            </a:prstGeom>
          </p:spPr>
        </p:pic>
      </p:grp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1" y="1472699"/>
            <a:ext cx="4323079" cy="67402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65875" y="1397000"/>
            <a:ext cx="2406077" cy="707886"/>
            <a:chOff x="6302375" y="1444625"/>
            <a:chExt cx="2406077" cy="707886"/>
          </a:xfrm>
        </p:grpSpPr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191" y="1853565"/>
              <a:ext cx="321970" cy="25757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302375" y="1444625"/>
              <a:ext cx="24060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Second error, from </a:t>
              </a:r>
            </a:p>
            <a:p>
              <a:r>
                <a:rPr lang="en-US" sz="2000" dirty="0" smtClean="0"/>
                <a:t>      , now competitive</a:t>
              </a:r>
              <a:endParaRPr lang="en-US" sz="2000" dirty="0"/>
            </a:p>
          </p:txBody>
        </p:sp>
      </p:grpSp>
      <p:pic>
        <p:nvPicPr>
          <p:cNvPr id="24" name="Picture 23" descr="decay1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29" y="2455790"/>
            <a:ext cx="5781431" cy="40882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842" y="3653694"/>
            <a:ext cx="1783661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Decay constant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Summary plot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9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054" y="177808"/>
            <a:ext cx="2565726" cy="5847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b-quark mass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077791"/>
            <a:ext cx="5853642" cy="1015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168" y="2054680"/>
            <a:ext cx="8250977" cy="163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             known to 3-loop order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          is the energy of the     meson at rest using NRQCD on the lattice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     is computed fully to 2-loops in perturbation theory as follows:</a:t>
            </a:r>
          </a:p>
          <a:p>
            <a:pPr>
              <a:lnSpc>
                <a:spcPct val="110000"/>
              </a:lnSpc>
            </a:pPr>
            <a:r>
              <a:rPr lang="en-US" dirty="0"/>
              <a:t> </a:t>
            </a:r>
            <a:r>
              <a:rPr lang="en-US" dirty="0" smtClean="0"/>
              <a:t>      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56" y="2246816"/>
            <a:ext cx="619148" cy="229684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07" y="2659593"/>
            <a:ext cx="468883" cy="22965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42" y="2675468"/>
            <a:ext cx="203200" cy="2159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9" y="3079670"/>
            <a:ext cx="242550" cy="2021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47668" y="3550908"/>
            <a:ext cx="7788272" cy="2308324"/>
            <a:chOff x="769516" y="3609522"/>
            <a:chExt cx="7788272" cy="2308324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671" y="3717350"/>
              <a:ext cx="232428" cy="1936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9516" y="3609522"/>
              <a:ext cx="778827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 smtClean="0"/>
                <a:t>Measure      on </a:t>
              </a:r>
              <a:r>
                <a:rPr lang="en-US" dirty="0" smtClean="0">
                  <a:solidFill>
                    <a:srgbClr val="FF0000"/>
                  </a:solidFill>
                </a:rPr>
                <a:t>high-</a:t>
              </a:r>
              <a:r>
                <a:rPr lang="en-US" dirty="0" smtClean="0"/>
                <a:t>    quenched gluon configurations using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heavy quark propagator in Landau gauge with </a:t>
              </a:r>
              <a:r>
                <a:rPr lang="en-US" dirty="0" err="1" smtClean="0"/>
                <a:t>t’Hooft</a:t>
              </a:r>
              <a:r>
                <a:rPr lang="en-US" dirty="0" smtClean="0"/>
                <a:t> twisted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boundary conditions.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/>
                <a:t>2. Fit       to 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-order series in                     and extract quenched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2-loop coefficient.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/>
                <a:t>3. Compute 2-loop        contribution using automated perturbation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theory for </a:t>
              </a:r>
              <a:r>
                <a:rPr lang="en-US" dirty="0" smtClean="0">
                  <a:solidFill>
                    <a:srgbClr val="FF0000"/>
                  </a:solidFill>
                </a:rPr>
                <a:t>b-</a:t>
              </a:r>
              <a:r>
                <a:rPr lang="en-US" dirty="0" smtClean="0"/>
                <a:t>quark self-energy at </a:t>
              </a:r>
              <a:r>
                <a:rPr lang="en-US" dirty="0" smtClean="0">
                  <a:solidFill>
                    <a:srgbClr val="FF0000"/>
                  </a:solidFill>
                </a:rPr>
                <a:t>p = 0</a:t>
              </a:r>
              <a:r>
                <a:rPr lang="en-US" dirty="0" smtClean="0"/>
                <a:t>.</a:t>
              </a: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107" y="3715444"/>
              <a:ext cx="157236" cy="220131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617" y="4657165"/>
              <a:ext cx="922568" cy="240252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326" y="5374930"/>
              <a:ext cx="289552" cy="189322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28" y="4639459"/>
              <a:ext cx="233647" cy="194706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78941" y="5981490"/>
            <a:ext cx="464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theory using      meson instead.</a:t>
            </a:r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66" y="6072769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4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ot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6" y="1710270"/>
            <a:ext cx="4131725" cy="2863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13" y="267375"/>
            <a:ext cx="6596678" cy="1177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Fit to       consistent with known 1-loop automated pert. </a:t>
            </a:r>
            <a:r>
              <a:rPr lang="en-US" dirty="0" err="1" smtClean="0"/>
              <a:t>th.</a:t>
            </a:r>
            <a:r>
              <a:rPr lang="en-US" dirty="0" smtClean="0"/>
              <a:t> result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Include 3-loop quenched coefficient in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Error dominated by        3-loop contribution. 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8" y="360948"/>
            <a:ext cx="279674" cy="23306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05" y="735263"/>
            <a:ext cx="281814" cy="234845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188337"/>
            <a:ext cx="318158" cy="20802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82778" y="2021363"/>
            <a:ext cx="3907749" cy="646331"/>
            <a:chOff x="4695626" y="2021363"/>
            <a:chExt cx="3907749" cy="646331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626" y="2085474"/>
              <a:ext cx="1636192" cy="2689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67719" y="2021363"/>
              <a:ext cx="36356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                 for two lattice</a:t>
              </a:r>
            </a:p>
            <a:p>
              <a:r>
                <a:rPr lang="en-US" dirty="0" smtClean="0"/>
                <a:t> </a:t>
              </a:r>
              <a:r>
                <a:rPr lang="en-US" dirty="0" err="1" smtClean="0"/>
                <a:t>spacings</a:t>
              </a:r>
              <a:r>
                <a:rPr lang="en-US" dirty="0" smtClean="0"/>
                <a:t> using both  </a:t>
              </a:r>
              <a:endParaRPr lang="en-US" dirty="0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164" y="2388932"/>
              <a:ext cx="539654" cy="231280"/>
            </a:xfrm>
            <a:prstGeom prst="rect">
              <a:avLst/>
            </a:prstGeom>
          </p:spPr>
        </p:pic>
      </p:grp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01" y="3320776"/>
            <a:ext cx="3729016" cy="2886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4" y="4775210"/>
            <a:ext cx="7507183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Most accurate to use             and                    </a:t>
            </a:r>
            <a:r>
              <a:rPr lang="en-US" dirty="0" err="1" smtClean="0"/>
              <a:t>correlator</a:t>
            </a:r>
            <a:r>
              <a:rPr lang="en-US" dirty="0" smtClean="0"/>
              <a:t> method.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Applicable for </a:t>
            </a:r>
            <a:r>
              <a:rPr lang="en-US" dirty="0" smtClean="0">
                <a:solidFill>
                  <a:srgbClr val="FF0000"/>
                </a:solidFill>
              </a:rPr>
              <a:t>HISQ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NRQCD </a:t>
            </a:r>
            <a:r>
              <a:rPr lang="en-US" dirty="0" smtClean="0"/>
              <a:t>valence quarks.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HISQ </a:t>
            </a:r>
            <a:r>
              <a:rPr lang="en-US" dirty="0" smtClean="0"/>
              <a:t>valence need extrapolation in some cases from  </a:t>
            </a:r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97" y="4990988"/>
            <a:ext cx="595291" cy="236064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60" y="5807955"/>
            <a:ext cx="1409700" cy="215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28" y="4959905"/>
            <a:ext cx="894997" cy="2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b_ma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13" y="1493360"/>
            <a:ext cx="3277821" cy="458894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6" y="400050"/>
            <a:ext cx="7554384" cy="333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817" y="825503"/>
            <a:ext cx="317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           is not renormalized.  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1" y="882315"/>
            <a:ext cx="511486" cy="294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157" y="1439336"/>
            <a:ext cx="5570756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RHS from 3-loop calculation of </a:t>
            </a:r>
            <a:r>
              <a:rPr lang="en-US" dirty="0" err="1" smtClean="0">
                <a:solidFill>
                  <a:srgbClr val="0000FF"/>
                </a:solidFill>
              </a:rPr>
              <a:t>Chetyrkin</a:t>
            </a:r>
            <a:r>
              <a:rPr lang="en-US" dirty="0" smtClean="0">
                <a:solidFill>
                  <a:srgbClr val="0000FF"/>
                </a:solidFill>
              </a:rPr>
              <a:t> et al.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LHS from LQCD.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Use moments                                           .</a:t>
            </a: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r>
              <a:rPr lang="en-US" dirty="0" smtClean="0"/>
              <a:t>Fit to extract                          .</a:t>
            </a:r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13" y="2249615"/>
            <a:ext cx="2844800" cy="596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12" y="2929028"/>
            <a:ext cx="1587500" cy="292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5085" y="331894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                  this method gives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7" y="3387275"/>
            <a:ext cx="787491" cy="270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554" y="4658280"/>
            <a:ext cx="4305273" cy="108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Weighted lattice average for measurements</a:t>
            </a:r>
          </a:p>
          <a:p>
            <a:pPr>
              <a:lnSpc>
                <a:spcPct val="120000"/>
              </a:lnSpc>
            </a:pP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 err="1" smtClean="0"/>
              <a:t>configs</a:t>
            </a:r>
            <a:r>
              <a:rPr lang="en-US" dirty="0" smtClean="0"/>
              <a:t> with 3,4 sea quarks </a:t>
            </a:r>
            <a:r>
              <a:rPr lang="en-US" dirty="0"/>
              <a:t>a</a:t>
            </a:r>
            <a:r>
              <a:rPr lang="en-US" dirty="0" smtClean="0"/>
              <a:t>nd then run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to                :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6" y="3826938"/>
            <a:ext cx="4642704" cy="68963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88" y="5801219"/>
            <a:ext cx="3681732" cy="285037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0" y="5445541"/>
            <a:ext cx="678307" cy="2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051" y="254018"/>
            <a:ext cx="223651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 mixing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9" y="294073"/>
            <a:ext cx="950331" cy="293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937" y="814404"/>
            <a:ext cx="7538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First LQCD calculation of                mixing parameters with physical light</a:t>
            </a:r>
          </a:p>
          <a:p>
            <a:r>
              <a:rPr lang="en-US" sz="2000" dirty="0" smtClean="0"/>
              <a:t>quark masses at three lattice </a:t>
            </a:r>
            <a:r>
              <a:rPr lang="en-US" sz="2000" dirty="0" err="1" smtClean="0"/>
              <a:t>spacings</a:t>
            </a:r>
            <a:r>
              <a:rPr lang="en-US" sz="2000" dirty="0"/>
              <a:t>:</a:t>
            </a:r>
            <a:r>
              <a:rPr lang="en-US" sz="2000" dirty="0" smtClean="0"/>
              <a:t> MILC HISQ sets 3,6,8  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3" y="895685"/>
            <a:ext cx="772987" cy="253438"/>
          </a:xfrm>
          <a:prstGeom prst="rect">
            <a:avLst/>
          </a:prstGeom>
        </p:spPr>
      </p:pic>
      <p:pic>
        <p:nvPicPr>
          <p:cNvPr id="8" name="Picture 7" descr="4q-op-pic-5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6" y="2539362"/>
            <a:ext cx="3997465" cy="1103747"/>
          </a:xfrm>
          <a:prstGeom prst="rect">
            <a:avLst/>
          </a:prstGeom>
        </p:spPr>
      </p:pic>
      <p:pic>
        <p:nvPicPr>
          <p:cNvPr id="9" name="Picture 8" descr="3pt-pic-67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87" y="2218680"/>
            <a:ext cx="4205948" cy="18076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318" y="1561070"/>
            <a:ext cx="63431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Compute</a:t>
            </a:r>
            <a:r>
              <a:rPr lang="en-US" dirty="0" smtClean="0"/>
              <a:t> matrix elements of effective 4-quark operators derived</a:t>
            </a:r>
          </a:p>
          <a:p>
            <a:r>
              <a:rPr lang="en-US" dirty="0" smtClean="0"/>
              <a:t>from box diagrams using LQCD: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214956"/>
            <a:ext cx="3659712" cy="11086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53480" y="4148672"/>
            <a:ext cx="4275529" cy="1238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    needed for                oscillations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All three appear </a:t>
            </a:r>
            <a:r>
              <a:rPr lang="en-US" dirty="0" smtClean="0"/>
              <a:t>in       width difference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radiatively</a:t>
            </a:r>
            <a:r>
              <a:rPr lang="en-US" dirty="0" smtClean="0"/>
              <a:t> improved  NRQCD 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73" y="4265522"/>
            <a:ext cx="304800" cy="2540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52" y="4317998"/>
            <a:ext cx="759549" cy="253183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95" y="4719053"/>
            <a:ext cx="205121" cy="2051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1735" y="5503345"/>
            <a:ext cx="2833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Bag </a:t>
            </a:r>
            <a:r>
              <a:rPr lang="en-US" sz="2000" dirty="0" smtClean="0"/>
              <a:t>parameters</a:t>
            </a:r>
            <a:r>
              <a:rPr lang="en-US" dirty="0" smtClean="0"/>
              <a:t> defined by</a:t>
            </a:r>
            <a:endParaRPr lang="en-US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4" y="5447219"/>
            <a:ext cx="3098928" cy="5260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1736" y="6056876"/>
            <a:ext cx="6073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Similarly</a:t>
            </a:r>
            <a:r>
              <a:rPr lang="en-US" dirty="0" smtClean="0"/>
              <a:t> for                with                                          ,  respectively </a:t>
            </a:r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54" y="6176210"/>
            <a:ext cx="708126" cy="21138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52" y="6189578"/>
            <a:ext cx="2047090" cy="2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15" y="503890"/>
            <a:ext cx="6635626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successful are our calculations in Quantum Field Theory?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328" y="1408348"/>
            <a:ext cx="377889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sort of questions do we ask?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301" y="2274125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200000"/>
            </a:pPr>
            <a:endParaRPr lang="en-US" sz="2000" dirty="0" smtClean="0"/>
          </a:p>
          <a:p>
            <a:pPr>
              <a:buSzPct val="200000"/>
            </a:pPr>
            <a:endParaRPr lang="en-US" sz="2000" dirty="0" smtClean="0"/>
          </a:p>
          <a:p>
            <a:pPr>
              <a:buSzPct val="200000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46301" y="2274125"/>
            <a:ext cx="6199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5000"/>
              <a:buFont typeface="Wingdings" charset="2"/>
              <a:buChar char=""/>
            </a:pPr>
            <a:r>
              <a:rPr lang="en-US" sz="2000" dirty="0" smtClean="0"/>
              <a:t>  I believe in </a:t>
            </a:r>
            <a:r>
              <a:rPr lang="en-US" sz="2000" dirty="0" smtClean="0">
                <a:solidFill>
                  <a:srgbClr val="0000FF"/>
                </a:solidFill>
              </a:rPr>
              <a:t>QED</a:t>
            </a:r>
            <a:r>
              <a:rPr lang="en-US" sz="2000" dirty="0" smtClean="0"/>
              <a:t>. I believe that, in some sense, it is true.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6301" y="2874289"/>
            <a:ext cx="63786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buSzPct val="75000"/>
              <a:buFont typeface="Wingdings" charset="2"/>
              <a:buChar char="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QED </a:t>
            </a:r>
            <a:r>
              <a:rPr lang="en-US" sz="2000" dirty="0" smtClean="0"/>
              <a:t>is an </a:t>
            </a:r>
            <a:r>
              <a:rPr lang="en-US" sz="2000" dirty="0" smtClean="0">
                <a:solidFill>
                  <a:srgbClr val="FF0000"/>
                </a:solidFill>
              </a:rPr>
              <a:t>effective theory </a:t>
            </a:r>
            <a:r>
              <a:rPr lang="en-US" sz="2000" dirty="0" smtClean="0"/>
              <a:t>by which I mean that at  low</a:t>
            </a:r>
          </a:p>
          <a:p>
            <a:pPr>
              <a:buClr>
                <a:schemeClr val="tx1"/>
              </a:buClr>
              <a:buSzPct val="75000"/>
            </a:pPr>
            <a:r>
              <a:rPr lang="en-US" sz="2000" dirty="0" smtClean="0"/>
              <a:t>     energies I can calculate sufficiently accurately  to answer</a:t>
            </a:r>
          </a:p>
          <a:p>
            <a:pPr>
              <a:buClr>
                <a:schemeClr val="tx1"/>
              </a:buClr>
              <a:buSzPct val="75000"/>
            </a:pPr>
            <a:r>
              <a:rPr lang="en-US" sz="2000" dirty="0" smtClean="0"/>
              <a:t>     any question for all practical purposes.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46301" y="4184726"/>
            <a:ext cx="6083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5000"/>
              <a:buFont typeface="Wingdings" charset="2"/>
              <a:buChar char=""/>
            </a:pPr>
            <a:r>
              <a:rPr lang="en-US" sz="2000" dirty="0" smtClean="0"/>
              <a:t>  Certainly it is part of the </a:t>
            </a:r>
            <a:r>
              <a:rPr lang="en-US" sz="2000" dirty="0" smtClean="0">
                <a:solidFill>
                  <a:srgbClr val="FF0000"/>
                </a:solidFill>
              </a:rPr>
              <a:t>Standard Model </a:t>
            </a:r>
            <a:r>
              <a:rPr lang="en-US" sz="2000" dirty="0" smtClean="0"/>
              <a:t>which, itself,</a:t>
            </a:r>
          </a:p>
          <a:p>
            <a:pPr>
              <a:buSzPct val="75000"/>
            </a:pPr>
            <a:r>
              <a:rPr lang="en-US" sz="2000" dirty="0" smtClean="0"/>
              <a:t>     is incomplete: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62016" y="5123178"/>
            <a:ext cx="74045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5000"/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   the origin of parameters such as quark masses and the CKM matrix ( ~ 20);</a:t>
            </a:r>
          </a:p>
          <a:p>
            <a:pPr>
              <a:buSzPct val="75000"/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   the fundamental nature of the Higgs particle: triviality, naturalness,</a:t>
            </a:r>
          </a:p>
          <a:p>
            <a:pPr>
              <a:buSzPct val="75000"/>
            </a:pPr>
            <a:r>
              <a:rPr lang="en-US" dirty="0" smtClean="0">
                <a:solidFill>
                  <a:srgbClr val="0000FF"/>
                </a:solidFill>
              </a:rPr>
              <a:t>      fine tuning.</a:t>
            </a:r>
          </a:p>
          <a:p>
            <a:pPr>
              <a:buSzPct val="75000"/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   Where is gravity?</a:t>
            </a:r>
          </a:p>
          <a:p>
            <a:pPr>
              <a:buSzPct val="75000"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4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i-vs-ml-w-logo-83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1171071"/>
            <a:ext cx="4266218" cy="2942643"/>
          </a:xfrm>
          <a:prstGeom prst="rect">
            <a:avLst/>
          </a:prstGeom>
        </p:spPr>
      </p:pic>
      <p:pic>
        <p:nvPicPr>
          <p:cNvPr id="3" name="Picture 2" descr="Sbag-vs-ml-w-logo-7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8" y="1177421"/>
            <a:ext cx="4192638" cy="292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480" y="152404"/>
            <a:ext cx="707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Operators</a:t>
            </a:r>
            <a:r>
              <a:rPr lang="en-US" dirty="0" smtClean="0"/>
              <a:t>: NRQCD </a:t>
            </a:r>
            <a:r>
              <a:rPr lang="en-US" dirty="0" smtClean="0">
                <a:solidFill>
                  <a:srgbClr val="FF0000"/>
                </a:solidFill>
              </a:rPr>
              <a:t>b-quark </a:t>
            </a:r>
            <a:r>
              <a:rPr lang="en-US" dirty="0" smtClean="0"/>
              <a:t>and HISQ </a:t>
            </a:r>
            <a:r>
              <a:rPr lang="en-US" dirty="0" smtClean="0">
                <a:solidFill>
                  <a:srgbClr val="FF0000"/>
                </a:solidFill>
              </a:rPr>
              <a:t>light quark </a:t>
            </a:r>
            <a:r>
              <a:rPr lang="en-US" dirty="0" smtClean="0"/>
              <a:t>matched to continuum: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1" y="690730"/>
            <a:ext cx="7425261" cy="346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477" y="5983872"/>
            <a:ext cx="6925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</a:t>
            </a:r>
            <a:r>
              <a:rPr lang="en-US" sz="2000" dirty="0" smtClean="0"/>
              <a:t>preliminary</a:t>
            </a:r>
            <a:r>
              <a:rPr lang="en-US" dirty="0" smtClean="0"/>
              <a:t>: more accurate results  at physical point imminent.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9908" y="5088533"/>
            <a:ext cx="7859244" cy="400110"/>
            <a:chOff x="579908" y="5494925"/>
            <a:chExt cx="7859244" cy="400110"/>
          </a:xfrm>
        </p:grpSpPr>
        <p:sp>
          <p:nvSpPr>
            <p:cNvPr id="11" name="TextBox 10"/>
            <p:cNvSpPr txBox="1"/>
            <p:nvPr/>
          </p:nvSpPr>
          <p:spPr>
            <a:xfrm>
              <a:off x="579908" y="5494925"/>
              <a:ext cx="45193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Using expt., </a:t>
              </a:r>
              <a:r>
                <a:rPr lang="en-US" sz="2000" dirty="0"/>
                <a:t>c</a:t>
              </a:r>
              <a:r>
                <a:rPr lang="en-US" sz="2000" dirty="0" smtClean="0"/>
                <a:t>urrent HPQCD analysis </a:t>
              </a:r>
              <a:r>
                <a:rPr lang="en-US" dirty="0" smtClean="0"/>
                <a:t>gives:</a:t>
              </a:r>
              <a:endParaRPr lang="en-US" dirty="0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652" y="5560471"/>
              <a:ext cx="2857500" cy="2921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285762" y="5485379"/>
            <a:ext cx="1934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000" dirty="0" smtClean="0"/>
              <a:t>PDG</a:t>
            </a:r>
            <a:r>
              <a:rPr lang="en-US" dirty="0" smtClean="0"/>
              <a:t>:                     ) </a:t>
            </a:r>
            <a:endParaRPr lang="en-US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85" y="5562611"/>
            <a:ext cx="1320800" cy="2921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90" y="4133850"/>
            <a:ext cx="1778000" cy="7747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3" y="4358214"/>
            <a:ext cx="2997200" cy="2921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08807" y="4358214"/>
            <a:ext cx="21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(PDG:                 )</a:t>
            </a:r>
            <a:endParaRPr lang="en-US" dirty="0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86" y="4435446"/>
            <a:ext cx="10795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2750" y="3762375"/>
            <a:ext cx="8128000" cy="22542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00375" y="349250"/>
            <a:ext cx="255177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New Calculation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4375" y="1206500"/>
            <a:ext cx="7173759" cy="2246769"/>
            <a:chOff x="603250" y="1365250"/>
            <a:chExt cx="7173759" cy="2246769"/>
          </a:xfrm>
        </p:grpSpPr>
        <p:sp>
          <p:nvSpPr>
            <p:cNvPr id="3" name="TextBox 2"/>
            <p:cNvSpPr txBox="1"/>
            <p:nvPr/>
          </p:nvSpPr>
          <p:spPr>
            <a:xfrm>
              <a:off x="603250" y="1365250"/>
              <a:ext cx="7173759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                        </a:t>
              </a:r>
              <a:r>
                <a:rPr lang="en-US" sz="2000" dirty="0" smtClean="0"/>
                <a:t>spin-independent scattering.</a:t>
              </a:r>
            </a:p>
            <a:p>
              <a:pPr marL="285750" indent="-285750">
                <a:buFont typeface="Arial"/>
                <a:buChar char="•"/>
              </a:pPr>
              <a:endParaRPr lang="en-US" sz="2000" dirty="0"/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Need ‘</a:t>
              </a:r>
              <a:r>
                <a:rPr lang="en-US" sz="2000" dirty="0" err="1" smtClean="0"/>
                <a:t>tHooft</a:t>
              </a:r>
              <a:r>
                <a:rPr lang="en-US" sz="2000" dirty="0" smtClean="0"/>
                <a:t> gauge-twisted boundary conditions as IR regulator.</a:t>
              </a:r>
            </a:p>
            <a:p>
              <a:pPr marL="285750" indent="-285750">
                <a:buFont typeface="Arial"/>
                <a:buChar char="•"/>
              </a:pPr>
              <a:endParaRPr lang="en-US" sz="2000" dirty="0"/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Use BFG and BF gluons in </a:t>
              </a:r>
              <a:r>
                <a:rPr lang="en-US" sz="2000" dirty="0" smtClean="0">
                  <a:solidFill>
                    <a:srgbClr val="FF0000"/>
                  </a:solidFill>
                </a:rPr>
                <a:t>1PI </a:t>
              </a:r>
              <a:r>
                <a:rPr lang="en-US" sz="2000" dirty="0" smtClean="0"/>
                <a:t> exchange diagram. Important</a:t>
              </a:r>
            </a:p>
            <a:p>
              <a:pPr marL="285750" indent="-285750">
                <a:buFont typeface="Arial"/>
                <a:buChar char="•"/>
              </a:pPr>
              <a:endParaRPr lang="en-US" sz="2000" dirty="0"/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Match </a:t>
              </a:r>
              <a:r>
                <a:rPr lang="en-US" sz="2000" dirty="0" smtClean="0">
                  <a:solidFill>
                    <a:srgbClr val="FF0000"/>
                  </a:solidFill>
                </a:rPr>
                <a:t>S-matrix </a:t>
              </a:r>
              <a:r>
                <a:rPr lang="en-US" sz="2000" dirty="0" smtClean="0"/>
                <a:t>elements.</a:t>
              </a:r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75" y="1416050"/>
              <a:ext cx="1181100" cy="279400"/>
            </a:xfrm>
            <a:prstGeom prst="rect">
              <a:avLst/>
            </a:prstGeom>
          </p:spPr>
        </p:pic>
      </p:grpSp>
      <p:pic>
        <p:nvPicPr>
          <p:cNvPr id="6" name="Picture 5" descr="4fdiagram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3937264"/>
            <a:ext cx="3539066" cy="1877285"/>
          </a:xfrm>
          <a:prstGeom prst="rect">
            <a:avLst/>
          </a:prstGeom>
        </p:spPr>
      </p:pic>
      <p:pic>
        <p:nvPicPr>
          <p:cNvPr id="4" name="Picture 3" descr="1PI-gluo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3837641"/>
            <a:ext cx="2590798" cy="18646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4714875" y="442912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762625" y="5619750"/>
            <a:ext cx="197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Coulomb exchange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7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930275"/>
            <a:ext cx="7137400" cy="572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2625" y="206375"/>
            <a:ext cx="210496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moving NRQCD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63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2495" y="213373"/>
            <a:ext cx="4557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Future: NRQCD and HISQ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139" y="3168127"/>
            <a:ext cx="224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Selected quantities:</a:t>
            </a:r>
            <a:endParaRPr lang="en-US" sz="2000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7" y="3640683"/>
            <a:ext cx="8839200" cy="26289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6910" y="752727"/>
            <a:ext cx="8302273" cy="2472472"/>
            <a:chOff x="186270" y="823847"/>
            <a:chExt cx="8302273" cy="2472472"/>
          </a:xfrm>
        </p:grpSpPr>
        <p:sp>
          <p:nvSpPr>
            <p:cNvPr id="16" name="TextBox 15"/>
            <p:cNvSpPr txBox="1"/>
            <p:nvPr/>
          </p:nvSpPr>
          <p:spPr>
            <a:xfrm>
              <a:off x="186270" y="823847"/>
              <a:ext cx="8302273" cy="2472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40000"/>
                </a:lnSpc>
                <a:buFont typeface="Arial"/>
                <a:buChar char="•"/>
              </a:pPr>
              <a:r>
                <a:rPr lang="en-US" sz="2000" dirty="0" smtClean="0">
                  <a:solidFill>
                    <a:srgbClr val="000090"/>
                  </a:solidFill>
                </a:rPr>
                <a:t>NRQCD:</a:t>
              </a:r>
              <a:r>
                <a:rPr lang="en-US" sz="2000" dirty="0" smtClean="0"/>
                <a:t>  Have </a:t>
              </a:r>
              <a:r>
                <a:rPr lang="en-US" sz="2000" dirty="0" err="1" smtClean="0"/>
                <a:t>radiatively</a:t>
              </a:r>
              <a:r>
                <a:rPr lang="en-US" sz="2000" dirty="0" smtClean="0"/>
                <a:t> improved </a:t>
              </a:r>
              <a:r>
                <a:rPr lang="en-US" sz="2000" dirty="0" err="1" smtClean="0"/>
                <a:t>coefficents</a:t>
              </a:r>
              <a:r>
                <a:rPr lang="en-US" sz="2000" dirty="0" smtClean="0"/>
                <a:t> and operators.</a:t>
              </a:r>
            </a:p>
            <a:p>
              <a:pPr marL="285750" indent="-285750">
                <a:lnSpc>
                  <a:spcPct val="140000"/>
                </a:lnSpc>
                <a:buFont typeface="Arial"/>
                <a:buChar char="•"/>
              </a:pPr>
              <a:r>
                <a:rPr lang="en-US" sz="2000" dirty="0" smtClean="0">
                  <a:solidFill>
                    <a:srgbClr val="000090"/>
                  </a:solidFill>
                </a:rPr>
                <a:t>HISQ:  </a:t>
              </a:r>
              <a:r>
                <a:rPr lang="en-US" sz="2000" dirty="0" smtClean="0"/>
                <a:t>Fully relativistic and applicable for                      .</a:t>
              </a:r>
            </a:p>
            <a:p>
              <a:pPr marL="285750" indent="-285750">
                <a:lnSpc>
                  <a:spcPct val="140000"/>
                </a:lnSpc>
                <a:buFont typeface="Arial"/>
                <a:buChar char="•"/>
              </a:pPr>
              <a:r>
                <a:rPr lang="en-US" sz="2000" dirty="0" smtClean="0"/>
                <a:t>Next generation </a:t>
              </a:r>
              <a:r>
                <a:rPr lang="en-US" sz="2000" dirty="0" err="1" smtClean="0"/>
                <a:t>configs</a:t>
              </a:r>
              <a:r>
                <a:rPr lang="en-US" sz="2000" dirty="0" smtClean="0"/>
                <a:t>: physical sea quarks; incorporate </a:t>
              </a:r>
              <a:r>
                <a:rPr lang="en-US" sz="2000" dirty="0" smtClean="0">
                  <a:solidFill>
                    <a:srgbClr val="FF0000"/>
                  </a:solidFill>
                </a:rPr>
                <a:t>QED </a:t>
              </a:r>
              <a:r>
                <a:rPr lang="en-US" sz="2000" dirty="0" smtClean="0"/>
                <a:t>effects.</a:t>
              </a:r>
            </a:p>
            <a:p>
              <a:pPr marL="285750" indent="-285750">
                <a:lnSpc>
                  <a:spcPct val="140000"/>
                </a:lnSpc>
                <a:buFont typeface="Arial"/>
                <a:buChar char="•"/>
              </a:pPr>
              <a:r>
                <a:rPr lang="en-US" sz="2000" dirty="0" smtClean="0"/>
                <a:t>Improve </a:t>
              </a:r>
              <a:r>
                <a:rPr lang="en-US" sz="2000" dirty="0" smtClean="0">
                  <a:solidFill>
                    <a:srgbClr val="FF0000"/>
                  </a:solidFill>
                </a:rPr>
                <a:t>QCD</a:t>
              </a:r>
              <a:r>
                <a:rPr lang="en-US" sz="2000" dirty="0" smtClean="0"/>
                <a:t> parameters:      , </a:t>
              </a:r>
              <a:r>
                <a:rPr lang="en-US" sz="2000" dirty="0" smtClean="0">
                  <a:solidFill>
                    <a:srgbClr val="FF0000"/>
                  </a:solidFill>
                </a:rPr>
                <a:t>quark masses </a:t>
              </a:r>
              <a:r>
                <a:rPr lang="en-US" sz="2000" dirty="0" smtClean="0"/>
                <a:t>and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hadronic</a:t>
              </a:r>
              <a:r>
                <a:rPr lang="en-US" sz="2000" dirty="0" smtClean="0">
                  <a:solidFill>
                    <a:srgbClr val="FF0000"/>
                  </a:solidFill>
                </a:rPr>
                <a:t> matrix elements</a:t>
              </a:r>
              <a:r>
                <a:rPr lang="en-US" sz="2000" dirty="0" smtClean="0"/>
                <a:t>.</a:t>
              </a:r>
            </a:p>
            <a:p>
              <a:pPr marL="285750" indent="-285750">
                <a:lnSpc>
                  <a:spcPct val="130000"/>
                </a:lnSpc>
                <a:buFont typeface="Arial"/>
                <a:buChar char="•"/>
              </a:pPr>
              <a:r>
                <a:rPr lang="en-US" sz="2000" dirty="0"/>
                <a:t>See </a:t>
              </a:r>
              <a:r>
                <a:rPr lang="en-US" sz="2000" dirty="0">
                  <a:solidFill>
                    <a:srgbClr val="0000FF"/>
                  </a:solidFill>
                </a:rPr>
                <a:t>1404.0319</a:t>
              </a:r>
              <a:r>
                <a:rPr lang="en-US" sz="2000" dirty="0"/>
                <a:t> for relevance of </a:t>
              </a:r>
              <a:r>
                <a:rPr lang="en-US" sz="2000" dirty="0" smtClean="0"/>
                <a:t>accurate                      </a:t>
              </a:r>
              <a:r>
                <a:rPr lang="en-US" sz="2000" dirty="0"/>
                <a:t>, </a:t>
              </a:r>
              <a:r>
                <a:rPr lang="en-US" sz="2000" dirty="0">
                  <a:solidFill>
                    <a:srgbClr val="FF0000"/>
                  </a:solidFill>
                </a:rPr>
                <a:t>h=</a:t>
              </a:r>
              <a:r>
                <a:rPr lang="en-US" sz="2000" dirty="0" err="1">
                  <a:solidFill>
                    <a:srgbClr val="FF0000"/>
                  </a:solidFill>
                </a:rPr>
                <a:t>c,b</a:t>
              </a:r>
              <a:r>
                <a:rPr lang="en-US" sz="2000" dirty="0" smtClean="0"/>
                <a:t>, to </a:t>
              </a:r>
              <a:r>
                <a:rPr lang="en-US" sz="2000" dirty="0" err="1" smtClean="0"/>
                <a:t>higgs</a:t>
              </a:r>
              <a:endParaRPr lang="en-US" sz="2000" dirty="0" smtClean="0"/>
            </a:p>
            <a:p>
              <a:pPr>
                <a:lnSpc>
                  <a:spcPct val="80000"/>
                </a:lnSpc>
              </a:pPr>
              <a:r>
                <a:rPr lang="en-US" sz="2000" dirty="0"/>
                <a:t> </a:t>
              </a:r>
              <a:r>
                <a:rPr lang="en-US" sz="2000" dirty="0" smtClean="0"/>
                <a:t>   </a:t>
              </a:r>
              <a:r>
                <a:rPr lang="en-US" sz="2000" dirty="0"/>
                <a:t>physics and future collider </a:t>
              </a:r>
              <a:r>
                <a:rPr lang="en-US" sz="2000" dirty="0" err="1"/>
                <a:t>programmes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235" y="1433743"/>
              <a:ext cx="1117600" cy="2540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231" y="2355775"/>
              <a:ext cx="266700" cy="177800"/>
            </a:xfrm>
            <a:prstGeom prst="rect">
              <a:avLst/>
            </a:prstGeom>
          </p:spPr>
        </p:pic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962" y="2677644"/>
              <a:ext cx="11303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777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066" y="1439342"/>
            <a:ext cx="791970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C. Davies, J. </a:t>
            </a:r>
            <a:r>
              <a:rPr lang="en-US" sz="2400" dirty="0" err="1" smtClean="0">
                <a:solidFill>
                  <a:srgbClr val="0000FF"/>
                </a:solidFill>
              </a:rPr>
              <a:t>Koponen</a:t>
            </a:r>
            <a:r>
              <a:rPr lang="en-US" sz="2400" dirty="0" smtClean="0">
                <a:solidFill>
                  <a:srgbClr val="0000FF"/>
                </a:solidFill>
              </a:rPr>
              <a:t>, B. </a:t>
            </a:r>
            <a:r>
              <a:rPr lang="en-US" sz="2400" dirty="0" err="1" smtClean="0">
                <a:solidFill>
                  <a:srgbClr val="0000FF"/>
                </a:solidFill>
              </a:rPr>
              <a:t>Chakraborty</a:t>
            </a:r>
            <a:r>
              <a:rPr lang="en-US" sz="2400" dirty="0" smtClean="0">
                <a:solidFill>
                  <a:srgbClr val="0000FF"/>
                </a:solidFill>
              </a:rPr>
              <a:t>, B. </a:t>
            </a:r>
            <a:r>
              <a:rPr lang="en-US" sz="2400" smtClean="0">
                <a:solidFill>
                  <a:srgbClr val="0000FF"/>
                </a:solidFill>
              </a:rPr>
              <a:t>Colquhoun</a:t>
            </a:r>
            <a:r>
              <a:rPr lang="en-US" sz="2400">
                <a:solidFill>
                  <a:srgbClr val="0000FF"/>
                </a:solidFill>
              </a:rPr>
              <a:t>,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        G. Donald,  B. Galloway </a:t>
            </a:r>
            <a:r>
              <a:rPr lang="en-US" sz="2400" dirty="0" smtClean="0"/>
              <a:t>(Glasgow)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G.P. </a:t>
            </a:r>
            <a:r>
              <a:rPr lang="en-US" sz="2400" dirty="0" err="1" smtClean="0">
                <a:solidFill>
                  <a:srgbClr val="0000FF"/>
                </a:solidFill>
              </a:rPr>
              <a:t>Lepage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(Cornell)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G. von </a:t>
            </a:r>
            <a:r>
              <a:rPr lang="en-US" sz="2400" dirty="0" err="1" smtClean="0">
                <a:solidFill>
                  <a:srgbClr val="0000FF"/>
                </a:solidFill>
              </a:rPr>
              <a:t>Hippel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(Mainz)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C. Monahan </a:t>
            </a:r>
            <a:r>
              <a:rPr lang="en-US" sz="2400" dirty="0" smtClean="0"/>
              <a:t>(William and Mary)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srgbClr val="0000FF"/>
                </a:solidFill>
              </a:rPr>
              <a:t>Hart </a:t>
            </a:r>
            <a:r>
              <a:rPr lang="en-US" sz="2400" dirty="0" smtClean="0"/>
              <a:t>(Edinburgh)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C. </a:t>
            </a:r>
            <a:r>
              <a:rPr lang="en-US" sz="2400" dirty="0" err="1" smtClean="0">
                <a:solidFill>
                  <a:srgbClr val="0000FF"/>
                </a:solidFill>
              </a:rPr>
              <a:t>McNeile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(Plymouth)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RRH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R. </a:t>
            </a:r>
            <a:r>
              <a:rPr lang="en-US" sz="2400" dirty="0" err="1" smtClean="0">
                <a:solidFill>
                  <a:srgbClr val="0000FF"/>
                </a:solidFill>
              </a:rPr>
              <a:t>Dowdall</a:t>
            </a:r>
            <a:r>
              <a:rPr lang="en-US" sz="2400" dirty="0" smtClean="0">
                <a:solidFill>
                  <a:srgbClr val="0000FF"/>
                </a:solidFill>
              </a:rPr>
              <a:t>, T. </a:t>
            </a:r>
            <a:r>
              <a:rPr lang="en-US" sz="2400" dirty="0" err="1" smtClean="0">
                <a:solidFill>
                  <a:srgbClr val="0000FF"/>
                </a:solidFill>
              </a:rPr>
              <a:t>Hammant</a:t>
            </a:r>
            <a:r>
              <a:rPr lang="en-US" sz="2400" dirty="0" smtClean="0">
                <a:solidFill>
                  <a:srgbClr val="0000FF"/>
                </a:solidFill>
              </a:rPr>
              <a:t>, A. Lee </a:t>
            </a:r>
            <a:r>
              <a:rPr lang="en-US" sz="2400" dirty="0" smtClean="0"/>
              <a:t>(Cambridge)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J. Shigemitsu </a:t>
            </a:r>
            <a:r>
              <a:rPr lang="en-US" sz="2400" dirty="0" smtClean="0"/>
              <a:t>(Ohio State)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K. </a:t>
            </a:r>
            <a:r>
              <a:rPr lang="en-US" sz="2400" dirty="0" err="1" smtClean="0">
                <a:solidFill>
                  <a:srgbClr val="0000FF"/>
                </a:solidFill>
              </a:rPr>
              <a:t>Hornbostel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(Southern Methodist Univ.)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H. </a:t>
            </a:r>
            <a:r>
              <a:rPr lang="en-US" sz="2400" dirty="0" err="1" smtClean="0">
                <a:solidFill>
                  <a:srgbClr val="0000FF"/>
                </a:solidFill>
              </a:rPr>
              <a:t>Trottier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(Simon Fraser)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E. </a:t>
            </a:r>
            <a:r>
              <a:rPr lang="en-US" sz="2400" dirty="0" err="1" smtClean="0">
                <a:solidFill>
                  <a:srgbClr val="0000FF"/>
                </a:solidFill>
              </a:rPr>
              <a:t>Follana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(Zaragoza)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E. </a:t>
            </a:r>
            <a:r>
              <a:rPr lang="en-US" sz="2400" dirty="0" err="1" smtClean="0">
                <a:solidFill>
                  <a:srgbClr val="0000FF"/>
                </a:solidFill>
              </a:rPr>
              <a:t>Gamiz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(CAFPE, Granada)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486" y="372534"/>
            <a:ext cx="66670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HPQCD: recent </a:t>
            </a:r>
            <a:r>
              <a:rPr lang="en-US" sz="3200" b="1" dirty="0">
                <a:solidFill>
                  <a:srgbClr val="FF0000"/>
                </a:solidFill>
              </a:rPr>
              <a:t>past and present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26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933" y="519581"/>
            <a:ext cx="614019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QED </a:t>
            </a:r>
            <a:r>
              <a:rPr lang="en-US" sz="2000" dirty="0" smtClean="0">
                <a:solidFill>
                  <a:srgbClr val="FF0000"/>
                </a:solidFill>
              </a:rPr>
              <a:t>is successful because we can do perturbation theory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3216" y="1412497"/>
            <a:ext cx="572178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We are good at doing complicated Gaussian integrals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51923" y="3166315"/>
            <a:ext cx="5860322" cy="400110"/>
            <a:chOff x="951923" y="3166315"/>
            <a:chExt cx="5860322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951923" y="3166315"/>
              <a:ext cx="5511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Current </a:t>
              </a:r>
              <a:r>
                <a:rPr lang="en-US" sz="2000" dirty="0" smtClean="0">
                  <a:solidFill>
                    <a:srgbClr val="0000FF"/>
                  </a:solidFill>
                </a:rPr>
                <a:t>QED</a:t>
              </a:r>
              <a:r>
                <a:rPr lang="en-US" sz="2000" dirty="0" smtClean="0"/>
                <a:t>  calculation (</a:t>
              </a:r>
              <a:r>
                <a:rPr lang="en-US" sz="2000" dirty="0" smtClean="0">
                  <a:solidFill>
                    <a:srgbClr val="0000FF"/>
                  </a:solidFill>
                </a:rPr>
                <a:t>Aoyama et al.</a:t>
              </a:r>
              <a:r>
                <a:rPr lang="en-US" sz="2000" dirty="0" smtClean="0"/>
                <a:t>) is to order </a:t>
              </a:r>
              <a:endParaRPr lang="en-US" sz="2000" dirty="0"/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3913" y="3201128"/>
              <a:ext cx="328332" cy="2889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51923" y="3739634"/>
            <a:ext cx="10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THEORY: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7766" y="4752975"/>
            <a:ext cx="4342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EXPERIMENT 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>
                <a:solidFill>
                  <a:srgbClr val="0000FF"/>
                </a:solidFill>
              </a:rPr>
              <a:t>m</a:t>
            </a:r>
            <a:r>
              <a:rPr lang="en-US" sz="2000" dirty="0" err="1" smtClean="0">
                <a:solidFill>
                  <a:srgbClr val="0000FF"/>
                </a:solidFill>
              </a:rPr>
              <a:t>uon</a:t>
            </a:r>
            <a:r>
              <a:rPr lang="en-US" sz="2000" dirty="0" smtClean="0">
                <a:solidFill>
                  <a:srgbClr val="0000FF"/>
                </a:solidFill>
              </a:rPr>
              <a:t> g-2 Collaboration):</a:t>
            </a: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4203700"/>
            <a:ext cx="3670300" cy="4191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0" y="5346700"/>
            <a:ext cx="3314700" cy="4191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5975350"/>
            <a:ext cx="3568700" cy="431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2683" y="2202355"/>
            <a:ext cx="6745457" cy="707886"/>
            <a:chOff x="932683" y="2202355"/>
            <a:chExt cx="6745457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932683" y="2202355"/>
              <a:ext cx="67454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Toichiro</a:t>
              </a:r>
              <a:r>
                <a:rPr lang="en-US" sz="2000" dirty="0" smtClean="0"/>
                <a:t> Kinoshita has spent a lifetime computing the</a:t>
              </a:r>
            </a:p>
            <a:p>
              <a:r>
                <a:rPr lang="en-US" sz="2000" dirty="0" smtClean="0"/>
                <a:t>anomalous magnetic moment                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       </a:t>
              </a:r>
              <a:r>
                <a:rPr lang="en-US" sz="2000" dirty="0" smtClean="0"/>
                <a:t>of the </a:t>
              </a:r>
              <a:r>
                <a:rPr lang="en-US" sz="2000" dirty="0" err="1" smtClean="0"/>
                <a:t>muon</a:t>
              </a:r>
              <a:r>
                <a:rPr lang="en-US" sz="2000" dirty="0" smtClean="0"/>
                <a:t>. </a:t>
              </a:r>
              <a:endParaRPr lang="en-US" sz="2000" dirty="0"/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800" y="2606675"/>
              <a:ext cx="1612900" cy="27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9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1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0" y="376535"/>
            <a:ext cx="59170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 believe in the Standard Model and particularly in Q</a:t>
            </a:r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8000"/>
                </a:solidFill>
              </a:rPr>
              <a:t>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575" y="1178867"/>
            <a:ext cx="1973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Different to </a:t>
            </a:r>
            <a:r>
              <a:rPr lang="en-US" sz="2000" dirty="0" smtClean="0">
                <a:solidFill>
                  <a:srgbClr val="0000FF"/>
                </a:solidFill>
              </a:rPr>
              <a:t>QED</a:t>
            </a:r>
            <a:r>
              <a:rPr lang="en-US" sz="2000" dirty="0" smtClean="0"/>
              <a:t>. 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0575" y="1802031"/>
            <a:ext cx="6907635" cy="707886"/>
            <a:chOff x="790575" y="1802031"/>
            <a:chExt cx="6907635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790575" y="1802031"/>
              <a:ext cx="69076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             is the dimensionless coupling which runs with the typical</a:t>
              </a:r>
            </a:p>
            <a:p>
              <a:r>
                <a:rPr lang="en-US" sz="2000" dirty="0" smtClean="0"/>
                <a:t>energy scale,     , of the experimental probe.</a:t>
              </a:r>
              <a:endParaRPr lang="en-US" sz="2000" dirty="0"/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144" y="1866753"/>
              <a:ext cx="534588" cy="290537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0036" y="2264392"/>
              <a:ext cx="177800" cy="2032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90575" y="2836334"/>
            <a:ext cx="708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QED: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92" y="3397252"/>
            <a:ext cx="6337300" cy="825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59368" y="4737102"/>
            <a:ext cx="5403944" cy="400110"/>
            <a:chOff x="1006475" y="4754035"/>
            <a:chExt cx="5403944" cy="400110"/>
          </a:xfrm>
        </p:grpSpPr>
        <p:sp>
          <p:nvSpPr>
            <p:cNvPr id="11" name="TextBox 10"/>
            <p:cNvSpPr txBox="1"/>
            <p:nvPr/>
          </p:nvSpPr>
          <p:spPr>
            <a:xfrm>
              <a:off x="1006475" y="4754035"/>
              <a:ext cx="5403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Diverges for (enormously) large      : Landau ghost. </a:t>
              </a:r>
              <a:endParaRPr lang="en-US" sz="2000" dirty="0"/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2421" y="4927834"/>
              <a:ext cx="177800" cy="2032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58307" y="5431602"/>
            <a:ext cx="6991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Probably invalid if taken too literally but indication of trouble and </a:t>
            </a:r>
          </a:p>
          <a:p>
            <a:r>
              <a:rPr lang="en-US" sz="2000" dirty="0" smtClean="0"/>
              <a:t>that QED is an effective field theory only.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854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07367"/>
            <a:ext cx="720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Q</a:t>
            </a:r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8000"/>
                </a:solidFill>
              </a:rPr>
              <a:t>D:</a:t>
            </a:r>
            <a:endParaRPr lang="en-US" sz="2000" dirty="0">
              <a:solidFill>
                <a:srgbClr val="008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384300"/>
            <a:ext cx="7797800" cy="736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64" y="2580217"/>
            <a:ext cx="863600" cy="29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9300" y="2478385"/>
            <a:ext cx="5090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(as long a number quark </a:t>
            </a:r>
            <a:r>
              <a:rPr lang="en-US" sz="2000" dirty="0" err="1" smtClean="0"/>
              <a:t>flavours</a:t>
            </a:r>
            <a:r>
              <a:rPr lang="en-US" sz="2000" dirty="0" smtClean="0"/>
              <a:t> not too large)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52410" y="3255435"/>
            <a:ext cx="4737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5000"/>
              <a:buFont typeface="Wingdings" charset="2"/>
              <a:buChar char=""/>
            </a:pPr>
            <a:r>
              <a:rPr lang="en-US" sz="2000" dirty="0" smtClean="0"/>
              <a:t> Low energy </a:t>
            </a:r>
            <a:r>
              <a:rPr lang="en-US" sz="2000" dirty="0" smtClean="0">
                <a:solidFill>
                  <a:srgbClr val="0000FF"/>
                </a:solidFill>
              </a:rPr>
              <a:t>QED</a:t>
            </a:r>
            <a:r>
              <a:rPr lang="en-US" sz="2000" dirty="0" smtClean="0"/>
              <a:t> is solvable at some level.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952410" y="3873270"/>
            <a:ext cx="6006773" cy="412810"/>
            <a:chOff x="952410" y="3957935"/>
            <a:chExt cx="6006773" cy="412810"/>
          </a:xfrm>
        </p:grpSpPr>
        <p:sp>
          <p:nvSpPr>
            <p:cNvPr id="8" name="TextBox 7"/>
            <p:cNvSpPr txBox="1"/>
            <p:nvPr/>
          </p:nvSpPr>
          <p:spPr>
            <a:xfrm>
              <a:off x="952410" y="3957935"/>
              <a:ext cx="6006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SzPct val="75000"/>
                <a:buFont typeface="Wingdings" charset="2"/>
                <a:buChar char=""/>
              </a:pPr>
              <a:r>
                <a:rPr lang="en-US" sz="2000" dirty="0" smtClean="0"/>
                <a:t> Low energy          is problematic and non-</a:t>
              </a:r>
              <a:r>
                <a:rPr lang="en-US" sz="2000" dirty="0" err="1" smtClean="0"/>
                <a:t>perturbative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0045" y="3970635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 Q</a:t>
              </a:r>
              <a:r>
                <a:rPr lang="en-US" sz="2000" dirty="0" smtClean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rgbClr val="008000"/>
                  </a:solidFill>
                </a:rPr>
                <a:t>D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52410" y="4482870"/>
            <a:ext cx="6616339" cy="1153760"/>
            <a:chOff x="956643" y="4567535"/>
            <a:chExt cx="6616339" cy="1153760"/>
          </a:xfrm>
        </p:grpSpPr>
        <p:sp>
          <p:nvSpPr>
            <p:cNvPr id="12" name="TextBox 11"/>
            <p:cNvSpPr txBox="1"/>
            <p:nvPr/>
          </p:nvSpPr>
          <p:spPr>
            <a:xfrm>
              <a:off x="956643" y="4567535"/>
              <a:ext cx="661633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SzPct val="75000"/>
                <a:buFont typeface="Wingdings" charset="2"/>
                <a:buChar char=""/>
              </a:pPr>
              <a:r>
                <a:rPr lang="en-US" sz="2000" dirty="0" smtClean="0"/>
                <a:t> High energy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 is </a:t>
              </a:r>
              <a:r>
                <a:rPr lang="en-US" sz="2000" dirty="0" smtClean="0"/>
                <a:t>under control </a:t>
              </a:r>
              <a:r>
                <a:rPr lang="en-US" sz="2000" dirty="0" err="1" smtClean="0"/>
                <a:t>perturbatively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but</a:t>
              </a:r>
              <a:r>
                <a:rPr lang="en-US" sz="2000" dirty="0" smtClean="0"/>
                <a:t> only</a:t>
              </a:r>
            </a:p>
            <a:p>
              <a:pPr>
                <a:buSzPct val="75000"/>
              </a:pPr>
              <a:r>
                <a:rPr lang="en-US" sz="2000" dirty="0" smtClean="0"/>
                <a:t>    up to non-</a:t>
              </a:r>
              <a:r>
                <a:rPr lang="en-US" sz="2000" dirty="0" err="1" smtClean="0"/>
                <a:t>perturbative</a:t>
              </a:r>
              <a:r>
                <a:rPr lang="en-US" sz="2000" dirty="0" smtClean="0"/>
                <a:t> contributions. However, predictions</a:t>
              </a:r>
            </a:p>
            <a:p>
              <a:pPr>
                <a:buSzPct val="75000"/>
              </a:pPr>
              <a:r>
                <a:rPr lang="en-US" sz="2000" dirty="0" smtClean="0"/>
                <a:t>    </a:t>
              </a:r>
              <a:r>
                <a:rPr lang="en-US" sz="2000" dirty="0" smtClean="0">
                  <a:solidFill>
                    <a:srgbClr val="FF0000"/>
                  </a:solidFill>
                </a:rPr>
                <a:t>do </a:t>
              </a:r>
              <a:r>
                <a:rPr lang="en-US" sz="2000" dirty="0" smtClean="0"/>
                <a:t>factorize 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47345" y="4580235"/>
              <a:ext cx="767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  Q</a:t>
              </a:r>
              <a:r>
                <a:rPr lang="en-US" sz="2000" dirty="0" smtClean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rgbClr val="008000"/>
                  </a:solidFill>
                </a:rPr>
                <a:t>D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1874" y="5543495"/>
              <a:ext cx="469900" cy="1778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52410" y="5803670"/>
            <a:ext cx="6686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5000"/>
              <a:buFont typeface="Wingdings" charset="2"/>
              <a:buChar char=""/>
            </a:pPr>
            <a:r>
              <a:rPr lang="en-US" sz="2000" dirty="0" smtClean="0"/>
              <a:t> Need a method to calculate the non-</a:t>
            </a:r>
            <a:r>
              <a:rPr lang="en-US" sz="2000" dirty="0" err="1" smtClean="0"/>
              <a:t>perturbative</a:t>
            </a:r>
            <a:r>
              <a:rPr lang="en-US" sz="2000" dirty="0" smtClean="0"/>
              <a:t> quantities.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214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604" y="355600"/>
            <a:ext cx="7397678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Renormalization Group ideas.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How to think about solving Quantum Field Theory non-</a:t>
            </a:r>
            <a:r>
              <a:rPr lang="en-US" sz="2000" dirty="0" err="1" smtClean="0">
                <a:solidFill>
                  <a:srgbClr val="FF0000"/>
                </a:solidFill>
              </a:rPr>
              <a:t>perturbatively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9650" y="4752548"/>
            <a:ext cx="738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</a:t>
            </a:r>
          </a:p>
          <a:p>
            <a:endParaRPr lang="en-US" sz="20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80" y="1682751"/>
            <a:ext cx="5708950" cy="4197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64380" y="2571750"/>
            <a:ext cx="6187929" cy="294259"/>
            <a:chOff x="1454150" y="2571750"/>
            <a:chExt cx="6187929" cy="294259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4150" y="2571750"/>
              <a:ext cx="825500" cy="2921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5625" y="2595941"/>
              <a:ext cx="4896454" cy="27006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064380" y="3167022"/>
            <a:ext cx="3971322" cy="400110"/>
            <a:chOff x="1436915" y="3215402"/>
            <a:chExt cx="3971322" cy="400110"/>
          </a:xfrm>
        </p:grpSpPr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6915" y="3384550"/>
              <a:ext cx="152400" cy="1397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96965" y="3215402"/>
              <a:ext cx="3711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is the short-distance or </a:t>
              </a:r>
              <a:r>
                <a:rPr lang="en-US" sz="2000" dirty="0" smtClean="0">
                  <a:solidFill>
                    <a:srgbClr val="FF0000"/>
                  </a:solidFill>
                </a:rPr>
                <a:t>UV</a:t>
              </a:r>
              <a:r>
                <a:rPr lang="en-US" sz="2000" dirty="0" smtClean="0"/>
                <a:t> cut-off</a:t>
              </a:r>
              <a:endParaRPr lang="en-US" sz="2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03905" y="3832705"/>
            <a:ext cx="6609502" cy="707886"/>
            <a:chOff x="1506460" y="3881085"/>
            <a:chExt cx="6609502" cy="707886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9314" y="3968749"/>
              <a:ext cx="1001485" cy="26635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506460" y="3881085"/>
              <a:ext cx="66095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                  are operators of increasing  dimension in energy or </a:t>
              </a:r>
            </a:p>
            <a:p>
              <a:r>
                <a:rPr lang="en-US" sz="2000" dirty="0" smtClean="0"/>
                <a:t>momentum units.</a:t>
              </a:r>
              <a:endParaRPr lang="en-US" sz="2000" dirty="0"/>
            </a:p>
          </p:txBody>
        </p:sp>
      </p:grp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380" y="5759755"/>
            <a:ext cx="6053969" cy="647355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380" y="4943931"/>
            <a:ext cx="4520897" cy="6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6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46" y="563265"/>
            <a:ext cx="8140700" cy="6477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4375" y="1781175"/>
            <a:ext cx="6876929" cy="707886"/>
            <a:chOff x="628770" y="1892300"/>
            <a:chExt cx="6876929" cy="707886"/>
          </a:xfrm>
        </p:grpSpPr>
        <p:sp>
          <p:nvSpPr>
            <p:cNvPr id="2" name="TextBox 1"/>
            <p:cNvSpPr txBox="1"/>
            <p:nvPr/>
          </p:nvSpPr>
          <p:spPr>
            <a:xfrm>
              <a:off x="628770" y="1892300"/>
              <a:ext cx="68769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In quantum field theory the </a:t>
              </a:r>
              <a:r>
                <a:rPr lang="en-US" sz="2000" dirty="0" smtClean="0">
                  <a:solidFill>
                    <a:srgbClr val="0000FF"/>
                  </a:solidFill>
                </a:rPr>
                <a:t>renormalized mass         </a:t>
              </a:r>
              <a:r>
                <a:rPr lang="en-US" sz="2000" dirty="0" smtClean="0"/>
                <a:t>  is defined by </a:t>
              </a:r>
              <a:endParaRPr lang="en-US" sz="2000" dirty="0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7877" y="2072695"/>
              <a:ext cx="395561" cy="164817"/>
            </a:xfrm>
            <a:prstGeom prst="rect">
              <a:avLst/>
            </a:prstGeom>
          </p:spPr>
        </p:pic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544" y="2832100"/>
            <a:ext cx="1798205" cy="3691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25700" y="2678847"/>
            <a:ext cx="2921000" cy="7048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1" name="Group 10"/>
          <p:cNvGrpSpPr/>
          <p:nvPr/>
        </p:nvGrpSpPr>
        <p:grpSpPr>
          <a:xfrm>
            <a:off x="714375" y="3643610"/>
            <a:ext cx="5979271" cy="400110"/>
            <a:chOff x="628771" y="3849985"/>
            <a:chExt cx="5979271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628771" y="3849985"/>
              <a:ext cx="5979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We need to take the limit                  keeping          fixed.          </a:t>
              </a:r>
              <a:endParaRPr lang="en-US" sz="2000" dirty="0"/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2247" y="4007458"/>
              <a:ext cx="407393" cy="169747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5511" y="3943231"/>
              <a:ext cx="774700" cy="2159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14375" y="4177270"/>
            <a:ext cx="5587920" cy="707886"/>
            <a:chOff x="639091" y="4383645"/>
            <a:chExt cx="5587920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639091" y="4383645"/>
              <a:ext cx="5587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This means that we must tune              in this case so that</a:t>
              </a:r>
              <a:endParaRPr lang="en-US" sz="2000" dirty="0"/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50418" y="4463620"/>
              <a:ext cx="584128" cy="292064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714375" y="5451475"/>
            <a:ext cx="6861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is the signature for a continuous phase transition in</a:t>
            </a:r>
          </a:p>
          <a:p>
            <a:r>
              <a:rPr lang="en-US" sz="2000" dirty="0" smtClean="0"/>
              <a:t>the lattice theory. </a:t>
            </a:r>
            <a:r>
              <a:rPr lang="en-US" sz="2000" dirty="0" smtClean="0">
                <a:solidFill>
                  <a:srgbClr val="0000FF"/>
                </a:solidFill>
              </a:rPr>
              <a:t>The correlation length diverges in lattice units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26" y="4770522"/>
            <a:ext cx="24511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6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26466" y="263525"/>
            <a:ext cx="3054984" cy="400110"/>
            <a:chOff x="640716" y="215900"/>
            <a:chExt cx="3054984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640716" y="215900"/>
              <a:ext cx="2244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As we take the limit </a:t>
              </a:r>
              <a:endParaRPr lang="en-US" sz="2000" dirty="0"/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0" y="301625"/>
              <a:ext cx="774700" cy="2159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26466" y="835025"/>
            <a:ext cx="6476000" cy="1637963"/>
            <a:chOff x="469900" y="787400"/>
            <a:chExt cx="6476000" cy="1637963"/>
          </a:xfrm>
        </p:grpSpPr>
        <p:sp>
          <p:nvSpPr>
            <p:cNvPr id="7" name="TextBox 6"/>
            <p:cNvSpPr txBox="1"/>
            <p:nvPr/>
          </p:nvSpPr>
          <p:spPr>
            <a:xfrm>
              <a:off x="469900" y="787400"/>
              <a:ext cx="42987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(1)  We must tune the couplings so that </a:t>
              </a:r>
              <a:endParaRPr lang="en-US" sz="2000" dirty="0"/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9341" y="819150"/>
              <a:ext cx="1384300" cy="3576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7900" y="1409700"/>
              <a:ext cx="596800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This means that we must deal with a very large lattice</a:t>
              </a:r>
            </a:p>
            <a:p>
              <a:r>
                <a:rPr lang="en-US" sz="2000" dirty="0" smtClean="0"/>
                <a:t>indeed. It must be much bigger than                sites.  This</a:t>
              </a:r>
            </a:p>
            <a:p>
              <a:r>
                <a:rPr lang="en-US" sz="2000" dirty="0" smtClean="0"/>
                <a:t>costs money! Need big computers.</a:t>
              </a:r>
              <a:endParaRPr lang="en-US" sz="2000" dirty="0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9499" y="1746250"/>
              <a:ext cx="803275" cy="342573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26466" y="2816225"/>
            <a:ext cx="7015103" cy="1647855"/>
            <a:chOff x="926466" y="2816225"/>
            <a:chExt cx="7015103" cy="1647855"/>
          </a:xfrm>
        </p:grpSpPr>
        <p:sp>
          <p:nvSpPr>
            <p:cNvPr id="2" name="TextBox 1"/>
            <p:cNvSpPr txBox="1"/>
            <p:nvPr/>
          </p:nvSpPr>
          <p:spPr>
            <a:xfrm>
              <a:off x="926466" y="2816225"/>
              <a:ext cx="65582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arenBoth" startAt="2"/>
              </a:pPr>
              <a:r>
                <a:rPr lang="en-US" sz="2000" dirty="0" smtClean="0"/>
                <a:t>In QFT we impose conditions on the measurements from </a:t>
              </a:r>
            </a:p>
            <a:p>
              <a:pPr marL="457200" indent="-457200"/>
              <a:r>
                <a:rPr lang="en-US" sz="2000" dirty="0" smtClean="0"/>
                <a:t>       experiment. This means that as                the couplings </a:t>
              </a:r>
            </a:p>
            <a:p>
              <a:pPr marL="457200" indent="-457200"/>
              <a:r>
                <a:rPr lang="en-US" sz="2000" dirty="0" smtClean="0"/>
                <a:t>                     in the action must change with      so that </a:t>
              </a: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8691" y="3225800"/>
              <a:ext cx="660832" cy="184166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1925" y="3483153"/>
              <a:ext cx="685800" cy="3175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68217" y="3585599"/>
              <a:ext cx="152400" cy="1397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49400" y="4063970"/>
              <a:ext cx="6392169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the result of measuring a physical quantity does not change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26466" y="4899878"/>
            <a:ext cx="6840334" cy="1408168"/>
            <a:chOff x="354966" y="4852253"/>
            <a:chExt cx="6840334" cy="1408168"/>
          </a:xfrm>
        </p:grpSpPr>
        <p:sp>
          <p:nvSpPr>
            <p:cNvPr id="16" name="TextBox 15"/>
            <p:cNvSpPr txBox="1"/>
            <p:nvPr/>
          </p:nvSpPr>
          <p:spPr>
            <a:xfrm>
              <a:off x="354966" y="4852253"/>
              <a:ext cx="6840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arenBoth" startAt="3"/>
              </a:pPr>
              <a:r>
                <a:rPr lang="en-US" sz="2000" dirty="0" smtClean="0"/>
                <a:t>The outcome is that             flows with     to keep the physics</a:t>
              </a:r>
            </a:p>
            <a:p>
              <a:pPr marL="457200" indent="-457200"/>
              <a:r>
                <a:rPr lang="en-US" sz="2000" dirty="0" smtClean="0"/>
                <a:t>       invariant  according to</a:t>
              </a:r>
              <a:endParaRPr lang="en-US" sz="2000" dirty="0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76638" y="4904418"/>
              <a:ext cx="521908" cy="303435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5999" y="5011003"/>
              <a:ext cx="152400" cy="1397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82311" y="5560139"/>
              <a:ext cx="2330248" cy="700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12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12964</TotalTime>
  <Words>1947</Words>
  <Application>Microsoft Macintosh PowerPoint</Application>
  <PresentationFormat>On-screen Show (4:3)</PresentationFormat>
  <Paragraphs>269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abbotswell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ronald horgan</dc:creator>
  <cp:keywords/>
  <dc:description/>
  <cp:lastModifiedBy>ronald horgan</cp:lastModifiedBy>
  <cp:revision>290</cp:revision>
  <dcterms:created xsi:type="dcterms:W3CDTF">2014-03-20T15:21:36Z</dcterms:created>
  <dcterms:modified xsi:type="dcterms:W3CDTF">2015-01-29T08:29:41Z</dcterms:modified>
  <cp:category/>
</cp:coreProperties>
</file>